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1123" r:id="rId2"/>
    <p:sldId id="1129" r:id="rId3"/>
    <p:sldId id="1130" r:id="rId4"/>
    <p:sldId id="1128" r:id="rId5"/>
    <p:sldId id="1120" r:id="rId6"/>
    <p:sldId id="113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orient="horz" pos="3407" userDrawn="1">
          <p15:clr>
            <a:srgbClr val="A4A3A4"/>
          </p15:clr>
        </p15:guide>
        <p15:guide id="3" pos="3840">
          <p15:clr>
            <a:srgbClr val="A4A3A4"/>
          </p15:clr>
        </p15:guide>
        <p15:guide id="4" orient="horz" pos="1752" userDrawn="1">
          <p15:clr>
            <a:srgbClr val="A4A3A4"/>
          </p15:clr>
        </p15:guide>
        <p15:guide id="5" pos="1935" userDrawn="1">
          <p15:clr>
            <a:srgbClr val="A4A3A4"/>
          </p15:clr>
        </p15:guide>
        <p15:guide id="6" orient="horz" pos="2273" userDrawn="1">
          <p15:clr>
            <a:srgbClr val="A4A3A4"/>
          </p15:clr>
        </p15:guide>
        <p15:guide id="7" orient="horz" pos="2704" userDrawn="1">
          <p15:clr>
            <a:srgbClr val="A4A3A4"/>
          </p15:clr>
        </p15:guide>
        <p15:guide id="8" orient="horz" pos="2840" userDrawn="1">
          <p15:clr>
            <a:srgbClr val="A4A3A4"/>
          </p15:clr>
        </p15:guide>
        <p15:guide id="9" orient="horz" pos="3090" userDrawn="1">
          <p15:clr>
            <a:srgbClr val="A4A3A4"/>
          </p15:clr>
        </p15:guide>
        <p15:guide id="10" orient="horz" pos="3861" userDrawn="1">
          <p15:clr>
            <a:srgbClr val="A4A3A4"/>
          </p15:clr>
        </p15:guide>
        <p15:guide id="11" pos="4747" userDrawn="1">
          <p15:clr>
            <a:srgbClr val="A4A3A4"/>
          </p15:clr>
        </p15:guide>
        <p15:guide id="12" orient="horz" pos="12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5AD32F-1F29-F6B3-F771-C95D65E28A50}" name="Amun Rehsi" initials="AR" userId="S::Amun.Rehsi@ipsos.com::aa77b789-9dbf-4411-a2e6-af9044680f15" providerId="AD"/>
  <p188:author id="{711ABB45-2EA3-4E40-E797-8BBC453DE3D5}" name="Jane Stevens" initials="JS" userId="S::Jane.Stevens@ipsos.com::0f6c4322-34ec-4bf7-ad3f-c7c4f2e7ba59" providerId="AD"/>
  <p188:author id="{5B1885CA-9DBE-7AD9-4656-398332A6BEC6}" name="Holly Brown" initials="HB" userId="S::Holly.Brown@ipsos.com::bbb46f2c-8798-48e9-899b-edc1e71ff057" providerId="AD"/>
  <p188:author id="{8A44CAE5-AFAC-B2C6-45F5-DE2AC52CE724}" name="Samantha Guymer" initials="SG" userId="S::samantha.guymer@surveycoordination.com::a72ea3af-22a1-4fd9-b055-c7f2801cb0b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475"/>
    <a:srgbClr val="00A799"/>
    <a:srgbClr val="30C1D3"/>
    <a:srgbClr val="FFFFFF"/>
    <a:srgbClr val="D1B2D1"/>
    <a:srgbClr val="6C2669"/>
    <a:srgbClr val="F1D7F0"/>
    <a:srgbClr val="E8B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1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434" y="114"/>
      </p:cViewPr>
      <p:guideLst>
        <p:guide orient="horz" pos="1253"/>
        <p:guide orient="horz" pos="3407"/>
        <p:guide pos="3840"/>
        <p:guide orient="horz" pos="1752"/>
        <p:guide pos="1935"/>
        <p:guide orient="horz" pos="2273"/>
        <p:guide orient="horz" pos="2704"/>
        <p:guide orient="horz" pos="2840"/>
        <p:guide orient="horz" pos="3090"/>
        <p:guide orient="horz" pos="3861"/>
        <p:guide pos="4747"/>
        <p:guide orient="horz" pos="12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58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57150">
              <a:noFill/>
            </a:ln>
            <a:effectLst>
              <a:innerShdw blurRad="152400" dist="63500" dir="13500000">
                <a:schemeClr val="tx1">
                  <a:alpha val="40000"/>
                </a:schemeClr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3903-9E4C-B219-F484C55E9FF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3903-9E4C-B219-F484C55E9FFA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3903-9E4C-B219-F484C55E9FFA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3903-9E4C-B219-F484C55E9FF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3903-9E4C-B219-F484C55E9FF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B-3903-9E4C-B219-F484C55E9FF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3903-9E4C-B219-F484C55E9FFA}"/>
              </c:ext>
            </c:extLst>
          </c:dPt>
          <c:cat>
            <c:strRef>
              <c:f>Sheet1!$A$2:$A$8</c:f>
              <c:strCache>
                <c:ptCount val="7"/>
                <c:pt idx="0">
                  <c:v>Up to 1 hour</c:v>
                </c:pt>
                <c:pt idx="1">
                  <c:v>More than 1 hour but no more than 2 hours</c:v>
                </c:pt>
                <c:pt idx="2">
                  <c:v>More than 2 hours but no more than 4 hours</c:v>
                </c:pt>
                <c:pt idx="3">
                  <c:v>More than 4 hours but no more than 6 hours</c:v>
                </c:pt>
                <c:pt idx="4">
                  <c:v>More than 6 hours but no more than 8 hours</c:v>
                </c:pt>
                <c:pt idx="5">
                  <c:v>More than 8 hours but no more than 12 hours</c:v>
                </c:pt>
                <c:pt idx="6">
                  <c:v>More than 12 hours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7.0000000000000007E-2</c:v>
                </c:pt>
                <c:pt idx="1">
                  <c:v>0.1</c:v>
                </c:pt>
                <c:pt idx="2">
                  <c:v>0.19</c:v>
                </c:pt>
                <c:pt idx="3">
                  <c:v>0.19</c:v>
                </c:pt>
                <c:pt idx="4">
                  <c:v>0.15</c:v>
                </c:pt>
                <c:pt idx="5">
                  <c:v>0.14000000000000001</c:v>
                </c:pt>
                <c:pt idx="6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903-9E4C-B219-F484C55E9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704155008"/>
        <c:axId val="1704491200"/>
      </c:barChart>
      <c:valAx>
        <c:axId val="1704491200"/>
        <c:scaling>
          <c:orientation val="minMax"/>
          <c:max val="0.4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4155008"/>
        <c:crosses val="autoZero"/>
        <c:crossBetween val="between"/>
      </c:valAx>
      <c:catAx>
        <c:axId val="170415500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704491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57150"/>
            <a:effectLst>
              <a:innerShdw blurRad="186898" dist="117290" dir="14880000">
                <a:schemeClr val="tx1">
                  <a:alpha val="65000"/>
                </a:schemeClr>
              </a:inn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4F2E-4EFD-8008-74FB76773E3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4F2E-4EFD-8008-74FB76773E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B1C-6044-BC01-150D72F2EE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C8F1-0143-823F-864FF61EDDB5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0.21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2E-4EFD-8008-74FB76773E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37545248211038"/>
          <c:y val="1.6704685679308974E-2"/>
          <c:w val="0.73600148622922035"/>
          <c:h val="0.9221078843282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57150">
              <a:noFill/>
            </a:ln>
            <a:effectLst>
              <a:innerShdw blurRad="152400" dist="63500" dir="13500000">
                <a:schemeClr val="tx1">
                  <a:alpha val="40000"/>
                </a:schemeClr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A895-CA41-8D30-8B2F390C055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A895-CA41-8D30-8B2F390C055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895-CA41-8D30-8B2F390C055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>
                  <a:alpha val="50000"/>
                </a:srgb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A895-CA41-8D30-8B2F390C055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A895-CA41-8D30-8B2F390C055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B-A895-CA41-8D30-8B2F390C055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A895-CA41-8D30-8B2F390C055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alpha val="50000"/>
                </a:scheme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2-A895-CA41-8D30-8B2F390C055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1-A895-CA41-8D30-8B2F390C055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40000"/>
                  <a:lumOff val="60000"/>
                  <a:alpha val="50000"/>
                </a:schemeClr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0-A895-CA41-8D30-8B2F390C055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 w="57150">
                <a:noFill/>
              </a:ln>
              <a:effectLst>
                <a:innerShdw blurRad="152400" dist="63500" dir="13500000">
                  <a:schemeClr val="tx1">
                    <a:alpha val="4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F-A895-CA41-8D30-8B2F390C055F}"/>
              </c:ext>
            </c:extLst>
          </c:dPt>
          <c:cat>
            <c:strRef>
              <c:f>Sheet1!$A$2:$A$12</c:f>
              <c:strCache>
                <c:ptCount val="11"/>
                <c:pt idx="0">
                  <c:v>10 - I had a very good experience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0 - I had a very poor experience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0.28000000000000003</c:v>
                </c:pt>
                <c:pt idx="1">
                  <c:v>0.11</c:v>
                </c:pt>
                <c:pt idx="2">
                  <c:v>0.16</c:v>
                </c:pt>
                <c:pt idx="3">
                  <c:v>0.11</c:v>
                </c:pt>
                <c:pt idx="4">
                  <c:v>7.0000000000000007E-2</c:v>
                </c:pt>
                <c:pt idx="5">
                  <c:v>0.08</c:v>
                </c:pt>
                <c:pt idx="6">
                  <c:v>0.04</c:v>
                </c:pt>
                <c:pt idx="7">
                  <c:v>0.04</c:v>
                </c:pt>
                <c:pt idx="8">
                  <c:v>0.03</c:v>
                </c:pt>
                <c:pt idx="9">
                  <c:v>0.02</c:v>
                </c:pt>
                <c:pt idx="1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895-CA41-8D30-8B2F390C0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704155008"/>
        <c:axId val="1704491200"/>
      </c:barChart>
      <c:valAx>
        <c:axId val="1704491200"/>
        <c:scaling>
          <c:orientation val="minMax"/>
          <c:max val="0.4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4155008"/>
        <c:crosses val="autoZero"/>
        <c:crossBetween val="between"/>
      </c:valAx>
      <c:catAx>
        <c:axId val="170415500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704491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53063315916"/>
          <c:y val="0"/>
          <c:w val="0.71275005027085792"/>
          <c:h val="0.650848292239026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57150">
              <a:noFill/>
            </a:ln>
            <a:effectLst>
              <a:innerShdw blurRad="152400" dist="50800" dir="13500000">
                <a:prstClr val="black">
                  <a:alpha val="40000"/>
                </a:prstClr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57150">
                <a:noFill/>
              </a:ln>
              <a:effectLst>
                <a:innerShdw blurRad="152400" dist="50800" dir="13500000">
                  <a:prstClr val="black">
                    <a:alpha val="4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3903-9E4C-B219-F484C55E9FF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 w="57150">
                <a:noFill/>
              </a:ln>
              <a:effectLst>
                <a:innerShdw blurRad="152400" dist="50800" dir="13500000">
                  <a:prstClr val="black">
                    <a:alpha val="4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3903-9E4C-B219-F484C55E9FFA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57150">
                <a:noFill/>
              </a:ln>
              <a:effectLst>
                <a:innerShdw blurRad="152400" dist="50800" dir="13500000">
                  <a:prstClr val="black">
                    <a:alpha val="4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3903-9E4C-B219-F484C55E9FFA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57150">
                <a:noFill/>
              </a:ln>
              <a:effectLst>
                <a:innerShdw blurRad="152400" dist="50800" dir="13500000">
                  <a:prstClr val="black">
                    <a:alpha val="4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3903-9E4C-B219-F484C55E9FF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57150">
                <a:noFill/>
              </a:ln>
              <a:effectLst>
                <a:innerShdw blurRad="152400" dist="50800" dir="13500000">
                  <a:prstClr val="black">
                    <a:alpha val="4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3903-9E4C-B219-F484C55E9FFA}"/>
              </c:ext>
            </c:extLst>
          </c:dPt>
          <c:cat>
            <c:strRef>
              <c:f>Sheet1!$A$2:$A$6</c:f>
              <c:strCache>
                <c:ptCount val="5"/>
                <c:pt idx="0">
                  <c:v>I did not have to wait</c:v>
                </c:pt>
                <c:pt idx="1">
                  <c:v>0-15 minutes</c:v>
                </c:pt>
                <c:pt idx="2">
                  <c:v>16-30 minutes</c:v>
                </c:pt>
                <c:pt idx="3">
                  <c:v>31-60 minutes</c:v>
                </c:pt>
                <c:pt idx="4">
                  <c:v>More than 60 minutess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0.08</c:v>
                </c:pt>
                <c:pt idx="1">
                  <c:v>0.21</c:v>
                </c:pt>
                <c:pt idx="2">
                  <c:v>0.23</c:v>
                </c:pt>
                <c:pt idx="3">
                  <c:v>0.21</c:v>
                </c:pt>
                <c:pt idx="4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903-9E4C-B219-F484C55E9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704155008"/>
        <c:axId val="1704491200"/>
      </c:barChart>
      <c:valAx>
        <c:axId val="1704491200"/>
        <c:scaling>
          <c:orientation val="minMax"/>
          <c:max val="0.4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4155008"/>
        <c:crosses val="autoZero"/>
        <c:crossBetween val="between"/>
      </c:valAx>
      <c:catAx>
        <c:axId val="170415500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70449120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57150"/>
            <a:effectLst>
              <a:innerShdw blurRad="186898" dist="117290" dir="14880000">
                <a:schemeClr val="tx1">
                  <a:alpha val="65000"/>
                </a:schemeClr>
              </a:inn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4F2E-4EFD-8008-74FB76773E3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4F2E-4EFD-8008-74FB76773E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B1C-6044-BC01-150D72F2EE70}"/>
              </c:ext>
            </c:extLst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0.67</c:v>
                </c:pt>
                <c:pt idx="1">
                  <c:v>0.24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2E-4EFD-8008-74FB76773E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57150"/>
            <a:effectLst>
              <a:innerShdw blurRad="186898" dist="117290" dir="14880000">
                <a:schemeClr val="tx1">
                  <a:alpha val="65000"/>
                </a:schemeClr>
              </a:inn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3293-1948-B52E-40826825A33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3293-1948-B52E-40826825A3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3293-1948-B52E-40826825A335}"/>
              </c:ext>
            </c:extLst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0.61</c:v>
                </c:pt>
                <c:pt idx="1">
                  <c:v>0.28999999999999998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93-1948-B52E-40826825A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57150"/>
            <a:effectLst>
              <a:innerShdw blurRad="186898" dist="117290" dir="14880000">
                <a:schemeClr val="tx1">
                  <a:alpha val="65000"/>
                </a:schemeClr>
              </a:inn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45DD-8044-B4A7-EE73F9DFD2C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45DD-8044-B4A7-EE73F9DFD2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45DD-8044-B4A7-EE73F9DFD2C5}"/>
              </c:ext>
            </c:extLst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0.6</c:v>
                </c:pt>
                <c:pt idx="1">
                  <c:v>0.28000000000000003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5DD-8044-B4A7-EE73F9DFD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57150"/>
            <a:effectLst>
              <a:innerShdw blurRad="186898" dist="117290" dir="14880000">
                <a:schemeClr val="tx1">
                  <a:alpha val="65000"/>
                </a:schemeClr>
              </a:inn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6509-F740-802A-3728180B1EA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6509-F740-802A-3728180B1E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6509-F740-802A-3728180B1EA6}"/>
              </c:ext>
            </c:extLst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0.69</c:v>
                </c:pt>
                <c:pt idx="1">
                  <c:v>0.23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09-F740-802A-3728180B1E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8243130963128"/>
          <c:y val="6.3044881324646349E-2"/>
          <c:w val="0.71275005027085792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57150"/>
            <a:effectLst>
              <a:innerShdw blurRad="186898" dist="117290" dir="14880000">
                <a:schemeClr val="tx1">
                  <a:alpha val="65000"/>
                </a:schemeClr>
              </a:inn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4E87-FB4F-8406-4CD8B455A70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4E87-FB4F-8406-4CD8B455A7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lt1"/>
                </a:solidFill>
              </a:ln>
              <a:effectLst>
                <a:innerShdw blurRad="186898" dist="117290" dir="14880000">
                  <a:schemeClr val="tx1">
                    <a:alpha val="65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4E87-FB4F-8406-4CD8B455A706}"/>
              </c:ext>
            </c:extLst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0.45</c:v>
                </c:pt>
                <c:pt idx="1">
                  <c:v>0.3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87-FB4F-8406-4CD8B455A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5D7A5-DE06-43E4-BA2F-5306CAF7EDE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6BBAB-28DD-40D1-8548-05C1CECFE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55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edit- select the graph and right click (Control-click on Mac) to bring up the Edit Data in Excel command then as you edit the graph figures in Excel it should update the graphs in real-time.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6BBAB-28DD-40D1-8548-05C1CECFE7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20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edit- select the graph and right click (Control-click on Mac) to bring up the Edit Data in Excel command then as you edit the graph figures in Excel it should update the graphs in real-time.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6BBAB-28DD-40D1-8548-05C1CECFE77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32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edit- select the graph and right click (Control-click on Mac) to bring up the Edit Data in Excel command then as you edit the graph figures in Excel it should update the graphs in real-time.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6BBAB-28DD-40D1-8548-05C1CECFE7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050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edit- select the graph and right click (Control-click on Mac) to bring up the Edit Data in Excel command then as you edit the graph figures in Excel it should update the graphs in real-time.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6BBAB-28DD-40D1-8548-05C1CECFE77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876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To edit-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graph and right click (Control-click on Mac) to bring up the Edit Data in Excel command then as you edit the graph figures in Excel it should update the graphs in real-time.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66BBAB-28DD-40D1-8548-05C1CECFE77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985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edit- select the graph and right click (Control-click on Mac) to bring up the Edit Data in Excel command then as you edit the graph figures in Excel it should update the graphs in real-time.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66BBAB-28DD-40D1-8548-05C1CECFE77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33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8D548BC7-F2C8-4852-8FA1-19ABB02F1B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2897" y="5823783"/>
            <a:ext cx="11277975" cy="124906"/>
          </a:xfrm>
        </p:spPr>
        <p:txBody>
          <a:bodyPr wrap="square" lIns="0" anchor="b">
            <a:spAutoFit/>
          </a:bodyPr>
          <a:lstStyle>
            <a:lvl1pPr marL="0" indent="0" algn="r">
              <a:buNone/>
              <a:defRPr sz="800" b="0" i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Base and source info (delete if not necessary)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Slide Number Placeholder 15">
            <a:extLst>
              <a:ext uri="{FF2B5EF4-FFF2-40B4-BE49-F238E27FC236}">
                <a16:creationId xmlns:a16="http://schemas.microsoft.com/office/drawing/2014/main" id="{8D12899D-1C8B-4BF7-9004-B8652304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7230" y="6279028"/>
            <a:ext cx="304370" cy="365125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 algn="l">
              <a:defRPr lang="en-GB" sz="900" b="1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946823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397170"/>
            <a:ext cx="9341700" cy="775597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en-GB" dirty="0"/>
              <a:t>Slide title</a:t>
            </a:r>
            <a:br>
              <a:rPr lang="en-GB" dirty="0"/>
            </a:br>
            <a:r>
              <a:rPr lang="en-GB" dirty="0"/>
              <a:t>room for two lines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000" y="1808820"/>
            <a:ext cx="11299088" cy="385220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change the text styles on the slide master</a:t>
            </a:r>
          </a:p>
          <a:p>
            <a:pPr lvl="1"/>
            <a:r>
              <a:rPr lang="en-GB" dirty="0"/>
              <a:t>Text level 1</a:t>
            </a:r>
          </a:p>
          <a:p>
            <a:pPr lvl="2"/>
            <a:r>
              <a:rPr lang="en-GB" dirty="0"/>
              <a:t>Text level 2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5DB182D-BA00-4563-BFAD-C15D259EA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7230" y="6279028"/>
            <a:ext cx="304370" cy="365125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 algn="l">
              <a:defRPr lang="en-GB" sz="900" b="1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364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SzPct val="50000"/>
        <a:buFont typeface="HelveticaNeueLT Std Lt Cn" panose="020B0406020202030204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SzPct val="80000"/>
        <a:buFont typeface="Segoe UI" panose="020B0502040204020203" pitchFamily="34" charset="0"/>
        <a:buChar char="●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30238" indent="-26035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228600" algn="l" defTabSz="914400" rtl="0" eaLnBrk="1" latinLnBrk="0" hangingPunct="1">
        <a:lnSpc>
          <a:spcPct val="90000"/>
        </a:lnSpc>
        <a:spcBef>
          <a:spcPts val="500"/>
        </a:spcBef>
        <a:buFont typeface="HelveticaNeueLT Std Lt Cn" panose="020B0406020202030204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3948">
          <p15:clr>
            <a:srgbClr val="F26B43"/>
          </p15:clr>
        </p15:guide>
        <p15:guide id="3" pos="279">
          <p15:clr>
            <a:srgbClr val="F26B43"/>
          </p15:clr>
        </p15:guide>
        <p15:guide id="4" pos="7401">
          <p15:clr>
            <a:srgbClr val="F26B43"/>
          </p15:clr>
        </p15:guide>
        <p15:guide id="5" pos="1281">
          <p15:clr>
            <a:srgbClr val="A4A3A4"/>
          </p15:clr>
        </p15:guide>
        <p15:guide id="6" pos="1499">
          <p15:clr>
            <a:srgbClr val="A4A3A4"/>
          </p15:clr>
        </p15:guide>
        <p15:guide id="7" pos="2505">
          <p15:clr>
            <a:srgbClr val="9FCC3B"/>
          </p15:clr>
        </p15:guide>
        <p15:guide id="8" pos="2729">
          <p15:clr>
            <a:srgbClr val="9FCC3B"/>
          </p15:clr>
        </p15:guide>
        <p15:guide id="9" pos="3724">
          <p15:clr>
            <a:srgbClr val="F26B43"/>
          </p15:clr>
        </p15:guide>
        <p15:guide id="10" pos="4949">
          <p15:clr>
            <a:srgbClr val="9FCC3B"/>
          </p15:clr>
        </p15:guide>
        <p15:guide id="11" pos="5167">
          <p15:clr>
            <a:srgbClr val="9FCC3B"/>
          </p15:clr>
        </p15:guide>
        <p15:guide id="12" pos="6168">
          <p15:clr>
            <a:srgbClr val="A4A3A4"/>
          </p15:clr>
        </p15:guide>
        <p15:guide id="13" pos="6392">
          <p15:clr>
            <a:srgbClr val="A4A3A4"/>
          </p15:clr>
        </p15:guide>
        <p15:guide id="14" orient="horz" pos="3566">
          <p15:clr>
            <a:srgbClr val="5ACBF0"/>
          </p15:clr>
        </p15:guide>
        <p15:guide id="15" orient="horz" pos="3747">
          <p15:clr>
            <a:srgbClr val="9FCC3B"/>
          </p15:clr>
        </p15:guide>
        <p15:guide id="16" orient="horz" pos="3884">
          <p15:clr>
            <a:srgbClr val="F26B43"/>
          </p15:clr>
        </p15:guide>
        <p15:guide id="17" orient="horz" pos="4166">
          <p15:clr>
            <a:srgbClr val="F26B43"/>
          </p15:clr>
        </p15:guide>
        <p15:guide id="18" orient="horz" pos="935">
          <p15:clr>
            <a:srgbClr val="9FCC3B"/>
          </p15:clr>
        </p15:guide>
        <p15:guide id="19" orient="horz" pos="1124">
          <p15:clr>
            <a:srgbClr val="5ACBF0"/>
          </p15:clr>
        </p15:guide>
        <p15:guide id="20" orient="horz" pos="6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image" Target="../media/image3.emf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9.xml"/><Relationship Id="rId5" Type="http://schemas.openxmlformats.org/officeDocument/2006/relationships/image" Target="../media/image5.emf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9235C6-D7D6-405A-9C61-B0B98F9A5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230" y="573195"/>
            <a:ext cx="9341700" cy="387798"/>
          </a:xfrm>
        </p:spPr>
        <p:txBody>
          <a:bodyPr/>
          <a:lstStyle/>
          <a:p>
            <a:r>
              <a:rPr lang="en-GB" sz="4000" spc="-100" dirty="0">
                <a:solidFill>
                  <a:schemeClr val="accent1"/>
                </a:solidFill>
              </a:rPr>
              <a:t>2024 Urgent &amp; Emergency Care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4B2A-B8A9-4541-B832-707757969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18" y="6365468"/>
            <a:ext cx="304370" cy="19885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1AABEC-672F-4B68-B914-690DA978312C}" type="slidenum">
              <a:rPr kumimoji="0" lang="en-GB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FFE98A-070C-4B94-7BE1-DBDC9D3C21E4}"/>
              </a:ext>
            </a:extLst>
          </p:cNvPr>
          <p:cNvSpPr txBox="1"/>
          <p:nvPr/>
        </p:nvSpPr>
        <p:spPr>
          <a:xfrm>
            <a:off x="442913" y="6392547"/>
            <a:ext cx="10157541" cy="17177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A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 of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responses were received from </a:t>
            </a:r>
            <a:r>
              <a:rPr lang="en-GB" sz="11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[Trust Name] during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8F23C1-4B40-DB73-BC92-835E00EE994D}"/>
              </a:ext>
            </a:extLst>
          </p:cNvPr>
          <p:cNvSpPr txBox="1">
            <a:spLocks/>
          </p:cNvSpPr>
          <p:nvPr/>
        </p:nvSpPr>
        <p:spPr>
          <a:xfrm>
            <a:off x="10626135" y="443307"/>
            <a:ext cx="1122953" cy="646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Trust  Logo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A1F344D-65B6-92C7-393F-C55A64E462EE}"/>
              </a:ext>
            </a:extLst>
          </p:cNvPr>
          <p:cNvCxnSpPr/>
          <p:nvPr/>
        </p:nvCxnSpPr>
        <p:spPr>
          <a:xfrm>
            <a:off x="6267450" y="1280160"/>
            <a:ext cx="0" cy="4668203"/>
          </a:xfrm>
          <a:prstGeom prst="line">
            <a:avLst/>
          </a:prstGeom>
          <a:ln w="508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0CDC069D-4DD5-9E1C-9A1A-5D94894A4E71}"/>
              </a:ext>
            </a:extLst>
          </p:cNvPr>
          <p:cNvGrpSpPr/>
          <p:nvPr/>
        </p:nvGrpSpPr>
        <p:grpSpPr>
          <a:xfrm>
            <a:off x="5538279" y="1204326"/>
            <a:ext cx="6112799" cy="4834974"/>
            <a:chOff x="6167293" y="1204326"/>
            <a:chExt cx="6112799" cy="4834974"/>
          </a:xfrm>
        </p:grpSpPr>
        <p:sp>
          <p:nvSpPr>
            <p:cNvPr id="5" name="Title 6">
              <a:extLst>
                <a:ext uri="{FF2B5EF4-FFF2-40B4-BE49-F238E27FC236}">
                  <a16:creationId xmlns:a16="http://schemas.microsoft.com/office/drawing/2014/main" id="{3CC15C26-1176-59DC-62AE-690FEA525CEE}"/>
                </a:ext>
              </a:extLst>
            </p:cNvPr>
            <p:cNvSpPr txBox="1">
              <a:spLocks/>
            </p:cNvSpPr>
            <p:nvPr/>
          </p:nvSpPr>
          <p:spPr>
            <a:xfrm>
              <a:off x="7274704" y="1204326"/>
              <a:ext cx="4807600" cy="66479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spcAft>
                  <a:spcPts val="800"/>
                </a:spcAft>
              </a:pPr>
              <a:r>
                <a:rPr lang="en-GB" sz="2400" dirty="0">
                  <a:latin typeface="+mn-lt"/>
                </a:rPr>
                <a:t>Q16. Overall, how long did your visit to A&amp;E last?</a:t>
              </a:r>
            </a:p>
          </p:txBody>
        </p:sp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DF4FEFD0-5744-516C-C0B2-B3D96B9B1AA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96788839"/>
                </p:ext>
              </p:extLst>
            </p:nvPr>
          </p:nvGraphicFramePr>
          <p:xfrm>
            <a:off x="6167293" y="2044250"/>
            <a:ext cx="4851687" cy="39950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4F61DDC-AC52-D41B-1693-E1F917B495D3}"/>
                </a:ext>
              </a:extLst>
            </p:cNvPr>
            <p:cNvGrpSpPr/>
            <p:nvPr/>
          </p:nvGrpSpPr>
          <p:grpSpPr>
            <a:xfrm>
              <a:off x="9211454" y="1943573"/>
              <a:ext cx="3068638" cy="3812424"/>
              <a:chOff x="3409749" y="2097321"/>
              <a:chExt cx="3068638" cy="3812424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A842C2A9-D956-F9BC-782B-EA614AB17915}"/>
                  </a:ext>
                </a:extLst>
              </p:cNvPr>
              <p:cNvGrpSpPr/>
              <p:nvPr/>
            </p:nvGrpSpPr>
            <p:grpSpPr>
              <a:xfrm>
                <a:off x="3410271" y="2097321"/>
                <a:ext cx="3068116" cy="3297649"/>
                <a:chOff x="4226057" y="1597508"/>
                <a:chExt cx="2737753" cy="2905265"/>
              </a:xfrm>
            </p:grpSpPr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ABD596EB-68C4-8F82-46A3-418522B885CE}"/>
                    </a:ext>
                  </a:extLst>
                </p:cNvPr>
                <p:cNvSpPr txBox="1"/>
                <p:nvPr/>
              </p:nvSpPr>
              <p:spPr>
                <a:xfrm>
                  <a:off x="4232577" y="1597508"/>
                  <a:ext cx="1438097" cy="4996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144000" bIns="0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10000"/>
                    </a:lnSpc>
                    <a:spcBef>
                      <a:spcPts val="2400"/>
                    </a:spcBef>
                    <a:spcAft>
                      <a:spcPts val="0"/>
                    </a:spcAft>
                    <a:buClr>
                      <a:srgbClr val="2F469C"/>
                    </a:buClr>
                    <a:buSzTx/>
                    <a:buFontTx/>
                    <a:buNone/>
                    <a:tabLst/>
                    <a:defRPr/>
                  </a:pPr>
                  <a:r>
                    <a:rPr kumimoji="0" lang="en-GB" sz="3600" b="1" i="0" u="none" strike="noStrike" kern="1200" cap="none" spc="-100" normalizeH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Arial"/>
                      <a:ea typeface="Segoe UI" panose="020B0502040204020203" pitchFamily="34" charset="0"/>
                      <a:cs typeface="Segoe UI" panose="020B0502040204020203" pitchFamily="34" charset="0"/>
                    </a:rPr>
                    <a:t>7%</a:t>
                  </a:r>
                </a:p>
              </p:txBody>
            </p:sp>
            <p:sp>
              <p:nvSpPr>
                <p:cNvPr id="35" name="Title 6">
                  <a:extLst>
                    <a:ext uri="{FF2B5EF4-FFF2-40B4-BE49-F238E27FC236}">
                      <a16:creationId xmlns:a16="http://schemas.microsoft.com/office/drawing/2014/main" id="{11A61433-E1E0-9112-12A0-F72DD16054A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69509" y="1693815"/>
                  <a:ext cx="1794300" cy="295332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t">
                  <a:sp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>
                    <a:lnSpc>
                      <a:spcPts val="3000"/>
                    </a:lnSpc>
                  </a:pPr>
                  <a:r>
                    <a:rPr lang="en-GB" sz="1600" spc="-3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</a:rPr>
                    <a:t>&lt; 1 hour</a:t>
                  </a: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7BEF91C7-5111-B180-0AF6-3CDB77BD4202}"/>
                    </a:ext>
                  </a:extLst>
                </p:cNvPr>
                <p:cNvSpPr txBox="1"/>
                <p:nvPr/>
              </p:nvSpPr>
              <p:spPr>
                <a:xfrm>
                  <a:off x="4226057" y="2089008"/>
                  <a:ext cx="1427898" cy="4996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144000" bIns="0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10000"/>
                    </a:lnSpc>
                    <a:spcBef>
                      <a:spcPts val="2400"/>
                    </a:spcBef>
                    <a:spcAft>
                      <a:spcPts val="0"/>
                    </a:spcAft>
                    <a:buClr>
                      <a:srgbClr val="2F469C"/>
                    </a:buClr>
                    <a:buSzTx/>
                    <a:buFontTx/>
                    <a:buNone/>
                    <a:tabLst/>
                    <a:defRPr/>
                  </a:pPr>
                  <a:r>
                    <a:rPr kumimoji="0" lang="en-GB" sz="3600" b="1" i="0" u="none" strike="noStrike" kern="1200" cap="none" spc="-100" normalizeH="0" noProof="0" dirty="0">
                      <a:ln>
                        <a:noFill/>
                      </a:ln>
                      <a:solidFill>
                        <a:schemeClr val="accent2">
                          <a:alpha val="50000"/>
                        </a:schemeClr>
                      </a:solidFill>
                      <a:effectLst/>
                      <a:uLnTx/>
                      <a:uFillTx/>
                      <a:latin typeface="Arial"/>
                      <a:ea typeface="Segoe UI" panose="020B0502040204020203" pitchFamily="34" charset="0"/>
                      <a:cs typeface="Segoe UI" panose="020B0502040204020203" pitchFamily="34" charset="0"/>
                    </a:rPr>
                    <a:t>10%</a:t>
                  </a:r>
                </a:p>
              </p:txBody>
            </p:sp>
            <p:sp>
              <p:nvSpPr>
                <p:cNvPr id="37" name="Title 6">
                  <a:extLst>
                    <a:ext uri="{FF2B5EF4-FFF2-40B4-BE49-F238E27FC236}">
                      <a16:creationId xmlns:a16="http://schemas.microsoft.com/office/drawing/2014/main" id="{9438640C-C2FE-84D6-D444-D17527E16C6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61778" y="2227394"/>
                  <a:ext cx="1802032" cy="203366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t">
                  <a:sp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>
                    <a:lnSpc>
                      <a:spcPts val="1800"/>
                    </a:lnSpc>
                  </a:pPr>
                  <a:r>
                    <a:rPr lang="en-GB" sz="1600" spc="-3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</a:rPr>
                    <a:t>&gt; 1 hour &lt; 2 hours 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6CBD4F7F-939F-F019-A9F2-8A55D421ACCA}"/>
                    </a:ext>
                  </a:extLst>
                </p:cNvPr>
                <p:cNvSpPr txBox="1"/>
                <p:nvPr/>
              </p:nvSpPr>
              <p:spPr>
                <a:xfrm>
                  <a:off x="4265085" y="2575487"/>
                  <a:ext cx="1417698" cy="4996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144000" bIns="0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10000"/>
                    </a:lnSpc>
                    <a:spcBef>
                      <a:spcPts val="2400"/>
                    </a:spcBef>
                    <a:spcAft>
                      <a:spcPts val="0"/>
                    </a:spcAft>
                    <a:buClr>
                      <a:srgbClr val="2F469C"/>
                    </a:buClr>
                    <a:buSzTx/>
                    <a:buFontTx/>
                    <a:buNone/>
                    <a:tabLst/>
                    <a:defRPr/>
                  </a:pPr>
                  <a:r>
                    <a:rPr kumimoji="0" lang="en-GB" sz="3600" b="1" i="0" u="none" strike="noStrike" kern="1200" cap="none" spc="-100" normalizeH="0" noProof="0" dirty="0">
                      <a:ln>
                        <a:noFill/>
                      </a:ln>
                      <a:effectLst/>
                      <a:uLnTx/>
                      <a:uFillTx/>
                      <a:latin typeface="Arial"/>
                      <a:ea typeface="Segoe UI" panose="020B0502040204020203" pitchFamily="34" charset="0"/>
                      <a:cs typeface="Segoe UI" panose="020B0502040204020203" pitchFamily="34" charset="0"/>
                    </a:rPr>
                    <a:t>19%</a:t>
                  </a:r>
                </a:p>
              </p:txBody>
            </p:sp>
            <p:sp>
              <p:nvSpPr>
                <p:cNvPr id="40" name="Title 6">
                  <a:extLst>
                    <a:ext uri="{FF2B5EF4-FFF2-40B4-BE49-F238E27FC236}">
                      <a16:creationId xmlns:a16="http://schemas.microsoft.com/office/drawing/2014/main" id="{5312164A-72BC-A611-4F0D-BD8E9E73324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69508" y="2749836"/>
                  <a:ext cx="1794300" cy="203366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t">
                  <a:sp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>
                    <a:lnSpc>
                      <a:spcPts val="1800"/>
                    </a:lnSpc>
                  </a:pPr>
                  <a:r>
                    <a:rPr lang="en-GB" sz="1600" spc="-3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</a:rPr>
                    <a:t>&gt; 2 hours &lt; 4 hours 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62CB51B4-88D9-0358-02F1-79B33B489643}"/>
                    </a:ext>
                  </a:extLst>
                </p:cNvPr>
                <p:cNvSpPr txBox="1"/>
                <p:nvPr/>
              </p:nvSpPr>
              <p:spPr>
                <a:xfrm>
                  <a:off x="4232577" y="3046046"/>
                  <a:ext cx="1519691" cy="4996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144000" bIns="0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10000"/>
                    </a:lnSpc>
                    <a:spcBef>
                      <a:spcPts val="2400"/>
                    </a:spcBef>
                    <a:spcAft>
                      <a:spcPts val="0"/>
                    </a:spcAft>
                    <a:buClr>
                      <a:srgbClr val="2F469C"/>
                    </a:buClr>
                    <a:buSzTx/>
                    <a:buFontTx/>
                    <a:buNone/>
                    <a:tabLst/>
                    <a:defRPr/>
                  </a:pPr>
                  <a:r>
                    <a:rPr kumimoji="0" lang="en-GB" sz="3600" b="1" i="0" u="none" strike="noStrike" kern="1200" cap="none" spc="-100" normalizeH="0" noProof="0" dirty="0">
                      <a:ln>
                        <a:noFill/>
                      </a:ln>
                      <a:solidFill>
                        <a:schemeClr val="tx1">
                          <a:alpha val="50000"/>
                        </a:schemeClr>
                      </a:solidFill>
                      <a:effectLst/>
                      <a:uLnTx/>
                      <a:uFillTx/>
                      <a:latin typeface="Arial"/>
                      <a:ea typeface="Segoe UI" panose="020B0502040204020203" pitchFamily="34" charset="0"/>
                      <a:cs typeface="Segoe UI" panose="020B0502040204020203" pitchFamily="34" charset="0"/>
                    </a:rPr>
                    <a:t>19%</a:t>
                  </a:r>
                </a:p>
              </p:txBody>
            </p:sp>
            <p:sp>
              <p:nvSpPr>
                <p:cNvPr id="42" name="Title 6">
                  <a:extLst>
                    <a:ext uri="{FF2B5EF4-FFF2-40B4-BE49-F238E27FC236}">
                      <a16:creationId xmlns:a16="http://schemas.microsoft.com/office/drawing/2014/main" id="{89D52515-0777-A32B-3AB3-DEE6A101600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69508" y="3229485"/>
                  <a:ext cx="1794300" cy="203366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t">
                  <a:sp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>
                    <a:lnSpc>
                      <a:spcPts val="1800"/>
                    </a:lnSpc>
                  </a:pPr>
                  <a:r>
                    <a:rPr lang="en-GB" sz="1600" spc="-3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</a:rPr>
                    <a:t>&gt; 4 hours &lt; 6 hours 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8B207FA-A834-2B84-3548-8984C12D3B33}"/>
                    </a:ext>
                  </a:extLst>
                </p:cNvPr>
                <p:cNvSpPr txBox="1"/>
                <p:nvPr/>
              </p:nvSpPr>
              <p:spPr>
                <a:xfrm>
                  <a:off x="4232577" y="3545735"/>
                  <a:ext cx="1519691" cy="4996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144000" bIns="0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10000"/>
                    </a:lnSpc>
                    <a:spcBef>
                      <a:spcPts val="2400"/>
                    </a:spcBef>
                    <a:spcAft>
                      <a:spcPts val="0"/>
                    </a:spcAft>
                    <a:buClr>
                      <a:srgbClr val="2F469C"/>
                    </a:buClr>
                    <a:buSzTx/>
                    <a:buFontTx/>
                    <a:buNone/>
                    <a:tabLst/>
                    <a:defRPr/>
                  </a:pPr>
                  <a:r>
                    <a:rPr kumimoji="0" lang="en-GB" sz="3600" b="1" i="0" u="none" strike="noStrike" kern="1200" cap="none" spc="-100" normalizeH="0" noProof="0" dirty="0">
                      <a:ln>
                        <a:noFill/>
                      </a:ln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effectLst/>
                      <a:uLnTx/>
                      <a:uFillTx/>
                      <a:latin typeface="Arial"/>
                      <a:ea typeface="Segoe UI" panose="020B0502040204020203" pitchFamily="34" charset="0"/>
                      <a:cs typeface="Segoe UI" panose="020B0502040204020203" pitchFamily="34" charset="0"/>
                    </a:rPr>
                    <a:t>15%</a:t>
                  </a:r>
                </a:p>
              </p:txBody>
            </p:sp>
            <p:sp>
              <p:nvSpPr>
                <p:cNvPr id="44" name="Title 6">
                  <a:extLst>
                    <a:ext uri="{FF2B5EF4-FFF2-40B4-BE49-F238E27FC236}">
                      <a16:creationId xmlns:a16="http://schemas.microsoft.com/office/drawing/2014/main" id="{4D0A822F-65BC-F61C-6E43-9BEE3CFF735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69508" y="3709136"/>
                  <a:ext cx="1794300" cy="203366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t">
                  <a:sp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>
                    <a:lnSpc>
                      <a:spcPts val="1800"/>
                    </a:lnSpc>
                  </a:pPr>
                  <a:r>
                    <a:rPr lang="en-GB" sz="1600" spc="-3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</a:rPr>
                    <a:t>&gt; 6 hours  &lt; 8 hours 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DDA9BE2B-38DE-61D7-3C7F-F2070D252EF5}"/>
                    </a:ext>
                  </a:extLst>
                </p:cNvPr>
                <p:cNvSpPr txBox="1"/>
                <p:nvPr/>
              </p:nvSpPr>
              <p:spPr>
                <a:xfrm>
                  <a:off x="4232577" y="4003084"/>
                  <a:ext cx="1519691" cy="4996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144000" bIns="0" rtlCol="0" anchor="b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10000"/>
                    </a:lnSpc>
                    <a:spcBef>
                      <a:spcPts val="2400"/>
                    </a:spcBef>
                    <a:spcAft>
                      <a:spcPts val="0"/>
                    </a:spcAft>
                    <a:buClr>
                      <a:srgbClr val="2F469C"/>
                    </a:buClr>
                    <a:buSzTx/>
                    <a:buFontTx/>
                    <a:buNone/>
                    <a:tabLst/>
                    <a:defRPr/>
                  </a:pPr>
                  <a:r>
                    <a:rPr kumimoji="0" lang="en-GB" sz="3600" b="1" i="0" u="none" strike="noStrike" kern="1200" cap="none" spc="-100" normalizeH="0" noProof="0" dirty="0">
                      <a:ln>
                        <a:noFill/>
                      </a:ln>
                      <a:solidFill>
                        <a:schemeClr val="accent3"/>
                      </a:solidFill>
                      <a:effectLst/>
                      <a:uLnTx/>
                      <a:uFillTx/>
                      <a:latin typeface="Arial"/>
                      <a:ea typeface="Segoe UI" panose="020B0502040204020203" pitchFamily="34" charset="0"/>
                      <a:cs typeface="Segoe UI" panose="020B0502040204020203" pitchFamily="34" charset="0"/>
                    </a:rPr>
                    <a:t>14%</a:t>
                  </a:r>
                </a:p>
              </p:txBody>
            </p:sp>
            <p:sp>
              <p:nvSpPr>
                <p:cNvPr id="46" name="Title 6">
                  <a:extLst>
                    <a:ext uri="{FF2B5EF4-FFF2-40B4-BE49-F238E27FC236}">
                      <a16:creationId xmlns:a16="http://schemas.microsoft.com/office/drawing/2014/main" id="{C16440C1-9E9F-D9CD-1D50-E87F7329A3B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68764" y="4198383"/>
                  <a:ext cx="1795045" cy="203366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t">
                  <a:sp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>
                    <a:lnSpc>
                      <a:spcPts val="1800"/>
                    </a:lnSpc>
                  </a:pPr>
                  <a:r>
                    <a:rPr lang="en-GB" sz="1600" spc="-3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</a:rPr>
                    <a:t>&gt; 8 hours &lt; 12 hours </a:t>
                  </a:r>
                </a:p>
              </p:txBody>
            </p: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4E55E3F-86BD-D4D3-E4C1-83D40192FB95}"/>
                  </a:ext>
                </a:extLst>
              </p:cNvPr>
              <p:cNvSpPr txBox="1"/>
              <p:nvPr/>
            </p:nvSpPr>
            <p:spPr>
              <a:xfrm>
                <a:off x="3409749" y="5342568"/>
                <a:ext cx="1703071" cy="5671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144000" bIns="0" rtlCol="0" anchor="b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0000"/>
                  </a:lnSpc>
                  <a:spcBef>
                    <a:spcPts val="2400"/>
                  </a:spcBef>
                  <a:spcAft>
                    <a:spcPts val="0"/>
                  </a:spcAft>
                  <a:buClr>
                    <a:srgbClr val="2F469C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3600" b="1" i="0" u="none" strike="noStrike" kern="1200" cap="none" spc="-100" normalizeH="0" noProof="0" dirty="0">
                    <a:ln>
                      <a:noFill/>
                    </a:ln>
                    <a:solidFill>
                      <a:schemeClr val="accent5"/>
                    </a:solidFill>
                    <a:effectLst/>
                    <a:uLnTx/>
                    <a:uFillTx/>
                    <a:latin typeface="Arial"/>
                    <a:ea typeface="Segoe UI" panose="020B0502040204020203" pitchFamily="34" charset="0"/>
                    <a:cs typeface="Segoe UI" panose="020B0502040204020203" pitchFamily="34" charset="0"/>
                  </a:rPr>
                  <a:t>15%</a:t>
                </a:r>
              </a:p>
            </p:txBody>
          </p:sp>
          <p:sp>
            <p:nvSpPr>
              <p:cNvPr id="33" name="Title 6">
                <a:extLst>
                  <a:ext uri="{FF2B5EF4-FFF2-40B4-BE49-F238E27FC236}">
                    <a16:creationId xmlns:a16="http://schemas.microsoft.com/office/drawing/2014/main" id="{67AEE9A0-D5D4-4833-F215-59AB2EECBA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58905" y="5545609"/>
                <a:ext cx="2019481" cy="230832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t">
                <a:sp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800"/>
                  </a:lnSpc>
                </a:pPr>
                <a:r>
                  <a:rPr lang="en-GB" sz="1600" spc="-3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&gt; 12 hours</a:t>
                </a:r>
              </a:p>
            </p:txBody>
          </p: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967AF13-19E8-1CEB-358A-87BEAD1619F1}"/>
                </a:ext>
              </a:extLst>
            </p:cNvPr>
            <p:cNvCxnSpPr>
              <a:cxnSpLocks/>
            </p:cNvCxnSpPr>
            <p:nvPr/>
          </p:nvCxnSpPr>
          <p:spPr>
            <a:xfrm>
              <a:off x="7272058" y="2023745"/>
              <a:ext cx="0" cy="3708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016BD74-B394-65EE-D259-937F62CB0E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64544" y="5727065"/>
              <a:ext cx="48145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6C0012A-0AE2-DD43-E1A2-39EDE0B52989}"/>
              </a:ext>
            </a:extLst>
          </p:cNvPr>
          <p:cNvGrpSpPr/>
          <p:nvPr/>
        </p:nvGrpSpPr>
        <p:grpSpPr>
          <a:xfrm>
            <a:off x="-639128" y="1220293"/>
            <a:ext cx="6636230" cy="4945557"/>
            <a:chOff x="5179252" y="1220293"/>
            <a:chExt cx="6636230" cy="4945557"/>
          </a:xfrm>
        </p:grpSpPr>
        <p:graphicFrame>
          <p:nvGraphicFramePr>
            <p:cNvPr id="48" name="Chart 47">
              <a:extLst>
                <a:ext uri="{FF2B5EF4-FFF2-40B4-BE49-F238E27FC236}">
                  <a16:creationId xmlns:a16="http://schemas.microsoft.com/office/drawing/2014/main" id="{941566E4-A436-893C-7F6C-F2AD1274E6B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98699997"/>
                </p:ext>
              </p:extLst>
            </p:nvPr>
          </p:nvGraphicFramePr>
          <p:xfrm>
            <a:off x="5179252" y="2043956"/>
            <a:ext cx="4851687" cy="41218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" name="Title 6">
              <a:extLst>
                <a:ext uri="{FF2B5EF4-FFF2-40B4-BE49-F238E27FC236}">
                  <a16:creationId xmlns:a16="http://schemas.microsoft.com/office/drawing/2014/main" id="{E87B8C5F-DEA4-6B50-8574-5E14EE8EF51D}"/>
                </a:ext>
              </a:extLst>
            </p:cNvPr>
            <p:cNvSpPr txBox="1">
              <a:spLocks/>
            </p:cNvSpPr>
            <p:nvPr/>
          </p:nvSpPr>
          <p:spPr>
            <a:xfrm>
              <a:off x="6267450" y="1220293"/>
              <a:ext cx="5481638" cy="66479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spcAft>
                  <a:spcPts val="800"/>
                </a:spcAft>
              </a:pPr>
              <a:r>
                <a:rPr lang="en-GB" sz="2400" dirty="0">
                  <a:latin typeface="+mn-lt"/>
                </a:rPr>
                <a:t>Q11. How long did you wait for your first assessment with a nurse or doctor? </a:t>
              </a: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B27B0DD-6B96-C203-20D5-2D35BC20FCDA}"/>
                </a:ext>
              </a:extLst>
            </p:cNvPr>
            <p:cNvGrpSpPr/>
            <p:nvPr/>
          </p:nvGrpSpPr>
          <p:grpSpPr>
            <a:xfrm>
              <a:off x="8820987" y="2022814"/>
              <a:ext cx="2994495" cy="2666661"/>
              <a:chOff x="4226057" y="1576802"/>
              <a:chExt cx="2737753" cy="2468622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7FA231F-4470-14E3-A44D-8FE6BF7C35CD}"/>
                  </a:ext>
                </a:extLst>
              </p:cNvPr>
              <p:cNvSpPr txBox="1"/>
              <p:nvPr/>
            </p:nvSpPr>
            <p:spPr>
              <a:xfrm>
                <a:off x="4232577" y="1576802"/>
                <a:ext cx="1438097" cy="5203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144000" bIns="0" rtlCol="0" anchor="b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0000"/>
                  </a:lnSpc>
                  <a:spcBef>
                    <a:spcPts val="2400"/>
                  </a:spcBef>
                  <a:spcAft>
                    <a:spcPts val="0"/>
                  </a:spcAft>
                  <a:buClr>
                    <a:srgbClr val="2F469C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3600" b="1" i="0" u="none" strike="noStrike" kern="1200" cap="none" spc="-100" normalizeH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Arial"/>
                    <a:ea typeface="Segoe UI" panose="020B0502040204020203" pitchFamily="34" charset="0"/>
                    <a:cs typeface="Segoe UI" panose="020B0502040204020203" pitchFamily="34" charset="0"/>
                  </a:rPr>
                  <a:t>8%</a:t>
                </a:r>
              </a:p>
            </p:txBody>
          </p:sp>
          <p:sp>
            <p:nvSpPr>
              <p:cNvPr id="54" name="Title 6">
                <a:extLst>
                  <a:ext uri="{FF2B5EF4-FFF2-40B4-BE49-F238E27FC236}">
                    <a16:creationId xmlns:a16="http://schemas.microsoft.com/office/drawing/2014/main" id="{3DD4AF11-0DEC-9651-843E-AF6EA4AF72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69509" y="1693815"/>
                <a:ext cx="1794300" cy="295332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t">
                <a:sp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3000"/>
                  </a:lnSpc>
                </a:pPr>
                <a:r>
                  <a:rPr lang="en-GB" sz="1600" spc="-3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I did not have to wait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6102823-E216-6298-385A-52085126BA7B}"/>
                  </a:ext>
                </a:extLst>
              </p:cNvPr>
              <p:cNvSpPr txBox="1"/>
              <p:nvPr/>
            </p:nvSpPr>
            <p:spPr>
              <a:xfrm>
                <a:off x="4226057" y="2068302"/>
                <a:ext cx="1427898" cy="5203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144000" bIns="0" rtlCol="0" anchor="b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0000"/>
                  </a:lnSpc>
                  <a:spcBef>
                    <a:spcPts val="2400"/>
                  </a:spcBef>
                  <a:spcAft>
                    <a:spcPts val="0"/>
                  </a:spcAft>
                  <a:buClr>
                    <a:srgbClr val="2F469C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3600" b="1" i="0" u="none" strike="noStrike" kern="1200" cap="none" spc="-100" normalizeH="0" noProof="0" dirty="0">
                    <a:ln>
                      <a:noFill/>
                    </a:ln>
                    <a:solidFill>
                      <a:schemeClr val="accent2">
                        <a:alpha val="50000"/>
                      </a:schemeClr>
                    </a:solidFill>
                    <a:effectLst/>
                    <a:uLnTx/>
                    <a:uFillTx/>
                    <a:latin typeface="Arial"/>
                    <a:ea typeface="Segoe UI" panose="020B0502040204020203" pitchFamily="34" charset="0"/>
                    <a:cs typeface="Segoe UI" panose="020B0502040204020203" pitchFamily="34" charset="0"/>
                  </a:rPr>
                  <a:t>21%</a:t>
                </a:r>
              </a:p>
            </p:txBody>
          </p:sp>
          <p:sp>
            <p:nvSpPr>
              <p:cNvPr id="56" name="Title 6">
                <a:extLst>
                  <a:ext uri="{FF2B5EF4-FFF2-40B4-BE49-F238E27FC236}">
                    <a16:creationId xmlns:a16="http://schemas.microsoft.com/office/drawing/2014/main" id="{FEECAE71-53BD-C9A2-728E-01D42AF212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61778" y="2227394"/>
                <a:ext cx="1802032" cy="20336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t">
                <a:sp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800"/>
                  </a:lnSpc>
                </a:pPr>
                <a:r>
                  <a:rPr lang="en-GB" sz="1600" spc="-3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0-15 minutes 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AC7E0EB-EDC3-3559-BC0A-EED58251E948}"/>
                  </a:ext>
                </a:extLst>
              </p:cNvPr>
              <p:cNvSpPr txBox="1"/>
              <p:nvPr/>
            </p:nvSpPr>
            <p:spPr>
              <a:xfrm>
                <a:off x="4226839" y="2524252"/>
                <a:ext cx="1417698" cy="5203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144000" bIns="0" rtlCol="0" anchor="b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0000"/>
                  </a:lnSpc>
                  <a:spcBef>
                    <a:spcPts val="2400"/>
                  </a:spcBef>
                  <a:spcAft>
                    <a:spcPts val="0"/>
                  </a:spcAft>
                  <a:buClr>
                    <a:srgbClr val="2F469C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3600" b="1" i="0" u="none" strike="noStrike" kern="1200" cap="none" spc="-100" normalizeH="0" noProof="0" dirty="0">
                    <a:ln>
                      <a:noFill/>
                    </a:ln>
                    <a:effectLst/>
                    <a:uLnTx/>
                    <a:uFillTx/>
                    <a:latin typeface="Arial"/>
                    <a:ea typeface="Segoe UI" panose="020B0502040204020203" pitchFamily="34" charset="0"/>
                    <a:cs typeface="Segoe UI" panose="020B0502040204020203" pitchFamily="34" charset="0"/>
                  </a:rPr>
                  <a:t>23%</a:t>
                </a:r>
              </a:p>
            </p:txBody>
          </p:sp>
          <p:sp>
            <p:nvSpPr>
              <p:cNvPr id="58" name="Title 6">
                <a:extLst>
                  <a:ext uri="{FF2B5EF4-FFF2-40B4-BE49-F238E27FC236}">
                    <a16:creationId xmlns:a16="http://schemas.microsoft.com/office/drawing/2014/main" id="{84F1A3A4-7B38-EBEE-F200-AADE1FBAB7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69508" y="2749836"/>
                <a:ext cx="1794300" cy="20336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t">
                <a:sp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800"/>
                  </a:lnSpc>
                </a:pPr>
                <a:r>
                  <a:rPr lang="en-GB" sz="1600" spc="-3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16-30 minutes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31C0835-09F5-49C2-EC82-977F32D1C0DD}"/>
                  </a:ext>
                </a:extLst>
              </p:cNvPr>
              <p:cNvSpPr txBox="1"/>
              <p:nvPr/>
            </p:nvSpPr>
            <p:spPr>
              <a:xfrm>
                <a:off x="4227112" y="3069601"/>
                <a:ext cx="1519691" cy="5203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144000" bIns="0" rtlCol="0" anchor="b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0000"/>
                  </a:lnSpc>
                  <a:spcBef>
                    <a:spcPts val="2400"/>
                  </a:spcBef>
                  <a:spcAft>
                    <a:spcPts val="0"/>
                  </a:spcAft>
                  <a:buClr>
                    <a:srgbClr val="2F469C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3600" b="1" i="0" u="none" strike="noStrike" kern="1200" cap="none" spc="-100" normalizeH="0" noProof="0" dirty="0">
                    <a:ln>
                      <a:noFill/>
                    </a:ln>
                    <a:solidFill>
                      <a:schemeClr val="tx1">
                        <a:alpha val="50000"/>
                      </a:schemeClr>
                    </a:solidFill>
                    <a:effectLst/>
                    <a:uLnTx/>
                    <a:uFillTx/>
                    <a:latin typeface="Arial"/>
                    <a:ea typeface="Segoe UI" panose="020B0502040204020203" pitchFamily="34" charset="0"/>
                    <a:cs typeface="Segoe UI" panose="020B0502040204020203" pitchFamily="34" charset="0"/>
                  </a:rPr>
                  <a:t>21%</a:t>
                </a:r>
              </a:p>
            </p:txBody>
          </p:sp>
          <p:sp>
            <p:nvSpPr>
              <p:cNvPr id="60" name="Title 6">
                <a:extLst>
                  <a:ext uri="{FF2B5EF4-FFF2-40B4-BE49-F238E27FC236}">
                    <a16:creationId xmlns:a16="http://schemas.microsoft.com/office/drawing/2014/main" id="{EB3BF144-534D-7A28-0662-4173BD6859C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69508" y="3229485"/>
                <a:ext cx="1794300" cy="20336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t">
                <a:sp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800"/>
                  </a:lnSpc>
                </a:pPr>
                <a:r>
                  <a:rPr lang="en-GB" sz="1600" spc="-3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31-60 minutes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F9DA1A9-2801-4D78-79D9-860DD0B81D8D}"/>
                  </a:ext>
                </a:extLst>
              </p:cNvPr>
              <p:cNvSpPr txBox="1"/>
              <p:nvPr/>
            </p:nvSpPr>
            <p:spPr>
              <a:xfrm>
                <a:off x="4232577" y="3545735"/>
                <a:ext cx="1519691" cy="4996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144000" bIns="0" rtlCol="0" anchor="b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0000"/>
                  </a:lnSpc>
                  <a:spcBef>
                    <a:spcPts val="2400"/>
                  </a:spcBef>
                  <a:spcAft>
                    <a:spcPts val="0"/>
                  </a:spcAft>
                  <a:buClr>
                    <a:srgbClr val="2F469C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3600" b="1" i="0" u="none" strike="noStrike" kern="1200" cap="none" spc="-100" normalizeH="0" noProof="0" dirty="0">
                    <a:ln>
                      <a:noFill/>
                    </a:ln>
                    <a:solidFill>
                      <a:schemeClr val="accent3">
                        <a:lumMod val="40000"/>
                        <a:lumOff val="60000"/>
                      </a:schemeClr>
                    </a:solidFill>
                    <a:effectLst/>
                    <a:uLnTx/>
                    <a:uFillTx/>
                    <a:latin typeface="Arial"/>
                    <a:ea typeface="Segoe UI" panose="020B0502040204020203" pitchFamily="34" charset="0"/>
                    <a:cs typeface="Segoe UI" panose="020B0502040204020203" pitchFamily="34" charset="0"/>
                  </a:rPr>
                  <a:t>28%</a:t>
                </a:r>
              </a:p>
            </p:txBody>
          </p:sp>
          <p:sp>
            <p:nvSpPr>
              <p:cNvPr id="64" name="Title 6">
                <a:extLst>
                  <a:ext uri="{FF2B5EF4-FFF2-40B4-BE49-F238E27FC236}">
                    <a16:creationId xmlns:a16="http://schemas.microsoft.com/office/drawing/2014/main" id="{D3A2B072-FDAD-EFC5-EF58-79C8D8848DE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69508" y="3709136"/>
                <a:ext cx="1794300" cy="20336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t">
                <a:sp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800"/>
                  </a:lnSpc>
                </a:pPr>
                <a:r>
                  <a:rPr lang="en-GB" sz="1600" spc="-3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More than 60 minutes</a:t>
                </a:r>
              </a:p>
            </p:txBody>
          </p:sp>
        </p:grp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3547DE6-7E61-8104-E456-407227438557}"/>
                </a:ext>
              </a:extLst>
            </p:cNvPr>
            <p:cNvCxnSpPr>
              <a:cxnSpLocks/>
            </p:cNvCxnSpPr>
            <p:nvPr/>
          </p:nvCxnSpPr>
          <p:spPr>
            <a:xfrm>
              <a:off x="6269896" y="2017769"/>
              <a:ext cx="0" cy="27395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6BC0833-3E64-2032-32B1-AC7F76395F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62382" y="4746923"/>
              <a:ext cx="548670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594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1A919C7-70F7-0E35-FCF3-9F0CAF8AAB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4834880"/>
              </p:ext>
            </p:extLst>
          </p:nvPr>
        </p:nvGraphicFramePr>
        <p:xfrm>
          <a:off x="-1171990" y="766543"/>
          <a:ext cx="7042760" cy="5743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2">
            <a:extLst>
              <a:ext uri="{FF2B5EF4-FFF2-40B4-BE49-F238E27FC236}">
                <a16:creationId xmlns:a16="http://schemas.microsoft.com/office/drawing/2014/main" id="{F76F688A-92DD-7C4C-836E-2FB30E15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230" y="573195"/>
            <a:ext cx="9341700" cy="387798"/>
          </a:xfrm>
        </p:spPr>
        <p:txBody>
          <a:bodyPr/>
          <a:lstStyle/>
          <a:p>
            <a:r>
              <a:rPr lang="en-GB" sz="4000" spc="-100" dirty="0">
                <a:solidFill>
                  <a:schemeClr val="accent1"/>
                </a:solidFill>
              </a:rPr>
              <a:t>2024 Urgent &amp; Emergency Care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4B2A-B8A9-4541-B832-707757969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18" y="6365468"/>
            <a:ext cx="304370" cy="19885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1AABEC-672F-4B68-B914-690DA978312C}" type="slidenum">
              <a:rPr kumimoji="0" lang="en-GB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  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3CC15C26-1176-59DC-62AE-690FEA525CEE}"/>
              </a:ext>
            </a:extLst>
          </p:cNvPr>
          <p:cNvSpPr txBox="1">
            <a:spLocks/>
          </p:cNvSpPr>
          <p:nvPr/>
        </p:nvSpPr>
        <p:spPr>
          <a:xfrm>
            <a:off x="5911850" y="1221269"/>
            <a:ext cx="4865878" cy="997196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+mn-lt"/>
              </a:rPr>
              <a:t>Q21. Did you have confidence and trust in the doctors and nurses examining and treating you?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8F23C1-4B40-DB73-BC92-835E00EE994D}"/>
              </a:ext>
            </a:extLst>
          </p:cNvPr>
          <p:cNvSpPr txBox="1">
            <a:spLocks/>
          </p:cNvSpPr>
          <p:nvPr/>
        </p:nvSpPr>
        <p:spPr>
          <a:xfrm>
            <a:off x="10626135" y="443307"/>
            <a:ext cx="1122953" cy="646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Trust  Logo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42DBDF5-382C-02F2-D1F0-FA9FB0D2F66E}"/>
              </a:ext>
            </a:extLst>
          </p:cNvPr>
          <p:cNvGrpSpPr/>
          <p:nvPr/>
        </p:nvGrpSpPr>
        <p:grpSpPr>
          <a:xfrm>
            <a:off x="5875274" y="2249575"/>
            <a:ext cx="4913176" cy="2793607"/>
            <a:chOff x="4793158" y="1748641"/>
            <a:chExt cx="2635456" cy="279360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8D63B3E-2774-42D4-B2D5-DFDA73A1DF1A}"/>
                </a:ext>
              </a:extLst>
            </p:cNvPr>
            <p:cNvSpPr txBox="1"/>
            <p:nvPr/>
          </p:nvSpPr>
          <p:spPr>
            <a:xfrm>
              <a:off x="4812779" y="1748641"/>
              <a:ext cx="2066924" cy="9369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6000" b="1" i="0" u="none" strike="noStrike" kern="1200" cap="none" spc="-20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67%</a:t>
              </a:r>
            </a:p>
          </p:txBody>
        </p:sp>
        <p:sp>
          <p:nvSpPr>
            <p:cNvPr id="2" name="Title 6">
              <a:extLst>
                <a:ext uri="{FF2B5EF4-FFF2-40B4-BE49-F238E27FC236}">
                  <a16:creationId xmlns:a16="http://schemas.microsoft.com/office/drawing/2014/main" id="{C20E1B05-7F80-557A-12A6-06432D6F251A}"/>
                </a:ext>
              </a:extLst>
            </p:cNvPr>
            <p:cNvSpPr txBox="1">
              <a:spLocks/>
            </p:cNvSpPr>
            <p:nvPr/>
          </p:nvSpPr>
          <p:spPr>
            <a:xfrm>
              <a:off x="5696987" y="2033602"/>
              <a:ext cx="1731627" cy="35856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2400" spc="-30" dirty="0">
                  <a:latin typeface="+mn-lt"/>
                </a:rPr>
                <a:t>Yes, definitely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FDC9CBA-9B6F-58F0-E535-7752F84B1C49}"/>
                </a:ext>
              </a:extLst>
            </p:cNvPr>
            <p:cNvSpPr txBox="1"/>
            <p:nvPr/>
          </p:nvSpPr>
          <p:spPr>
            <a:xfrm>
              <a:off x="4822458" y="2758857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24</a:t>
              </a: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15" name="Title 6">
              <a:extLst>
                <a:ext uri="{FF2B5EF4-FFF2-40B4-BE49-F238E27FC236}">
                  <a16:creationId xmlns:a16="http://schemas.microsoft.com/office/drawing/2014/main" id="{E5397CEE-8A71-A358-9BEC-721D5D3EF177}"/>
                </a:ext>
              </a:extLst>
            </p:cNvPr>
            <p:cNvSpPr txBox="1">
              <a:spLocks/>
            </p:cNvSpPr>
            <p:nvPr/>
          </p:nvSpPr>
          <p:spPr>
            <a:xfrm>
              <a:off x="5683908" y="3026590"/>
              <a:ext cx="1508992" cy="35856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2400" spc="-30" dirty="0">
                  <a:latin typeface="+mn-lt"/>
                </a:rPr>
                <a:t>Yes, to some extent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5225F5A-C66E-807B-F1C9-DE71CDF30056}"/>
                </a:ext>
              </a:extLst>
            </p:cNvPr>
            <p:cNvSpPr txBox="1"/>
            <p:nvPr/>
          </p:nvSpPr>
          <p:spPr>
            <a:xfrm>
              <a:off x="4793158" y="3699004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10%</a:t>
              </a:r>
            </a:p>
          </p:txBody>
        </p:sp>
        <p:sp>
          <p:nvSpPr>
            <p:cNvPr id="19" name="Title 6">
              <a:extLst>
                <a:ext uri="{FF2B5EF4-FFF2-40B4-BE49-F238E27FC236}">
                  <a16:creationId xmlns:a16="http://schemas.microsoft.com/office/drawing/2014/main" id="{4F592C03-FFF3-28EB-5AC9-29F899F0AF75}"/>
                </a:ext>
              </a:extLst>
            </p:cNvPr>
            <p:cNvSpPr txBox="1">
              <a:spLocks/>
            </p:cNvSpPr>
            <p:nvPr/>
          </p:nvSpPr>
          <p:spPr>
            <a:xfrm>
              <a:off x="5687177" y="3951189"/>
              <a:ext cx="1004139" cy="35856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2400" spc="-30" dirty="0">
                  <a:latin typeface="+mn-lt"/>
                </a:rPr>
                <a:t>No</a:t>
              </a:r>
            </a:p>
          </p:txBody>
        </p:sp>
      </p:grpSp>
      <p:pic>
        <p:nvPicPr>
          <p:cNvPr id="66" name="Picture 65">
            <a:extLst>
              <a:ext uri="{FF2B5EF4-FFF2-40B4-BE49-F238E27FC236}">
                <a16:creationId xmlns:a16="http://schemas.microsoft.com/office/drawing/2014/main" id="{62E48B6F-FC90-A217-AC49-21243646DF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66316" y="2621548"/>
            <a:ext cx="2320340" cy="2320340"/>
          </a:xfrm>
          <a:prstGeom prst="rect">
            <a:avLst/>
          </a:prstGeom>
          <a:noFill/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708F3BF-D3DB-4E58-B95A-87E464306319}"/>
              </a:ext>
            </a:extLst>
          </p:cNvPr>
          <p:cNvSpPr txBox="1"/>
          <p:nvPr/>
        </p:nvSpPr>
        <p:spPr>
          <a:xfrm>
            <a:off x="442913" y="6392547"/>
            <a:ext cx="10157541" cy="17177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A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 of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responses were received from </a:t>
            </a:r>
            <a:r>
              <a:rPr lang="en-GB" sz="11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[Trust Name] during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463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43C4ABC4-9CF3-FE18-11CE-3415695329A4}"/>
              </a:ext>
            </a:extLst>
          </p:cNvPr>
          <p:cNvGraphicFramePr/>
          <p:nvPr/>
        </p:nvGraphicFramePr>
        <p:xfrm>
          <a:off x="-686678" y="2196402"/>
          <a:ext cx="4911827" cy="400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4A0C7507-CE5A-84AC-F47D-EE64E1B18DA2}"/>
              </a:ext>
            </a:extLst>
          </p:cNvPr>
          <p:cNvGraphicFramePr/>
          <p:nvPr/>
        </p:nvGraphicFramePr>
        <p:xfrm>
          <a:off x="5121479" y="2170707"/>
          <a:ext cx="4952583" cy="403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2">
            <a:extLst>
              <a:ext uri="{FF2B5EF4-FFF2-40B4-BE49-F238E27FC236}">
                <a16:creationId xmlns:a16="http://schemas.microsoft.com/office/drawing/2014/main" id="{F76F688A-92DD-7C4C-836E-2FB30E15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230" y="573195"/>
            <a:ext cx="9341700" cy="387798"/>
          </a:xfrm>
        </p:spPr>
        <p:txBody>
          <a:bodyPr/>
          <a:lstStyle/>
          <a:p>
            <a:r>
              <a:rPr lang="en-GB" sz="4000" spc="-100" dirty="0">
                <a:solidFill>
                  <a:schemeClr val="accent1"/>
                </a:solidFill>
              </a:rPr>
              <a:t>2024 Urgent &amp; Emergency Care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4B2A-B8A9-4541-B832-707757969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18" y="6365468"/>
            <a:ext cx="304370" cy="19885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1AABEC-672F-4B68-B914-690DA978312C}" type="slidenum">
              <a:rPr kumimoji="0" lang="en-GB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  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3CC15C26-1176-59DC-62AE-690FEA525CEE}"/>
              </a:ext>
            </a:extLst>
          </p:cNvPr>
          <p:cNvSpPr txBox="1">
            <a:spLocks/>
          </p:cNvSpPr>
          <p:nvPr/>
        </p:nvSpPr>
        <p:spPr>
          <a:xfrm>
            <a:off x="452740" y="1241393"/>
            <a:ext cx="5399420" cy="591187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GB" sz="1800" dirty="0">
                <a:latin typeface="+mn-lt"/>
              </a:rPr>
              <a:t>Q17. Did you have</a:t>
            </a:r>
            <a:r>
              <a:rPr lang="en-US" sz="1800" dirty="0">
                <a:latin typeface="+mn-lt"/>
              </a:rPr>
              <a:t> enough time to discuss your condition and treatment with the doctor or nurse?</a:t>
            </a:r>
            <a:r>
              <a:rPr lang="en-GB" sz="1800" dirty="0">
                <a:latin typeface="+mn-lt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8F23C1-4B40-DB73-BC92-835E00EE994D}"/>
              </a:ext>
            </a:extLst>
          </p:cNvPr>
          <p:cNvSpPr txBox="1">
            <a:spLocks/>
          </p:cNvSpPr>
          <p:nvPr/>
        </p:nvSpPr>
        <p:spPr>
          <a:xfrm>
            <a:off x="10626135" y="443307"/>
            <a:ext cx="1122953" cy="646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Trust  Logo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AACBCC-FC8D-6907-6A46-A7580CBA2447}"/>
              </a:ext>
            </a:extLst>
          </p:cNvPr>
          <p:cNvGrpSpPr/>
          <p:nvPr/>
        </p:nvGrpSpPr>
        <p:grpSpPr>
          <a:xfrm>
            <a:off x="10133292" y="2335303"/>
            <a:ext cx="2085212" cy="3629958"/>
            <a:chOff x="4921468" y="1834369"/>
            <a:chExt cx="2085212" cy="3629958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957CA1A-3954-111A-2077-503F0047D3F9}"/>
                </a:ext>
              </a:extLst>
            </p:cNvPr>
            <p:cNvSpPr txBox="1"/>
            <p:nvPr/>
          </p:nvSpPr>
          <p:spPr>
            <a:xfrm>
              <a:off x="4921468" y="1834369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60%</a:t>
              </a:r>
            </a:p>
          </p:txBody>
        </p:sp>
        <p:sp>
          <p:nvSpPr>
            <p:cNvPr id="50" name="Title 6">
              <a:extLst>
                <a:ext uri="{FF2B5EF4-FFF2-40B4-BE49-F238E27FC236}">
                  <a16:creationId xmlns:a16="http://schemas.microsoft.com/office/drawing/2014/main" id="{DC53118D-3514-CAA7-BD75-C1669BBB4288}"/>
                </a:ext>
              </a:extLst>
            </p:cNvPr>
            <p:cNvSpPr txBox="1">
              <a:spLocks/>
            </p:cNvSpPr>
            <p:nvPr/>
          </p:nvSpPr>
          <p:spPr>
            <a:xfrm>
              <a:off x="4938191" y="2545666"/>
              <a:ext cx="1731627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completely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A78C3CA-E99A-5825-8D19-A90819C5E467}"/>
                </a:ext>
              </a:extLst>
            </p:cNvPr>
            <p:cNvSpPr txBox="1"/>
            <p:nvPr/>
          </p:nvSpPr>
          <p:spPr>
            <a:xfrm>
              <a:off x="4939756" y="2988239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28</a:t>
              </a: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52" name="Title 6">
              <a:extLst>
                <a:ext uri="{FF2B5EF4-FFF2-40B4-BE49-F238E27FC236}">
                  <a16:creationId xmlns:a16="http://schemas.microsoft.com/office/drawing/2014/main" id="{C2632A1F-B10E-8D6A-7AF1-85825ED64EF2}"/>
                </a:ext>
              </a:extLst>
            </p:cNvPr>
            <p:cNvSpPr txBox="1">
              <a:spLocks/>
            </p:cNvSpPr>
            <p:nvPr/>
          </p:nvSpPr>
          <p:spPr>
            <a:xfrm>
              <a:off x="4938192" y="3699536"/>
              <a:ext cx="1508992" cy="59112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4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to some extent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3303409-DC2E-BB84-3661-1A126E23E17E}"/>
                </a:ext>
              </a:extLst>
            </p:cNvPr>
            <p:cNvSpPr txBox="1"/>
            <p:nvPr/>
          </p:nvSpPr>
          <p:spPr>
            <a:xfrm>
              <a:off x="4939756" y="4406140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11%</a:t>
              </a:r>
            </a:p>
          </p:txBody>
        </p:sp>
        <p:sp>
          <p:nvSpPr>
            <p:cNvPr id="54" name="Title 6">
              <a:extLst>
                <a:ext uri="{FF2B5EF4-FFF2-40B4-BE49-F238E27FC236}">
                  <a16:creationId xmlns:a16="http://schemas.microsoft.com/office/drawing/2014/main" id="{339A362E-C1BF-6991-D1B1-298F81228344}"/>
                </a:ext>
              </a:extLst>
            </p:cNvPr>
            <p:cNvSpPr txBox="1">
              <a:spLocks/>
            </p:cNvSpPr>
            <p:nvPr/>
          </p:nvSpPr>
          <p:spPr>
            <a:xfrm>
              <a:off x="4938191" y="5117437"/>
              <a:ext cx="1004139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No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6708F3BF-D3DB-4E58-B95A-87E464306319}"/>
              </a:ext>
            </a:extLst>
          </p:cNvPr>
          <p:cNvSpPr txBox="1"/>
          <p:nvPr/>
        </p:nvSpPr>
        <p:spPr>
          <a:xfrm>
            <a:off x="442913" y="6392547"/>
            <a:ext cx="10157541" cy="17177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A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 of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responses were received from </a:t>
            </a:r>
            <a:r>
              <a:rPr lang="en-GB" sz="11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[Trust Name] during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18D2483F-237A-4EB5-126B-F585E24302FF}"/>
              </a:ext>
            </a:extLst>
          </p:cNvPr>
          <p:cNvSpPr txBox="1">
            <a:spLocks/>
          </p:cNvSpPr>
          <p:nvPr/>
        </p:nvSpPr>
        <p:spPr>
          <a:xfrm>
            <a:off x="6269352" y="1250773"/>
            <a:ext cx="5459110" cy="1206677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GB" sz="1800" dirty="0">
                <a:latin typeface="+mn-lt"/>
              </a:rPr>
              <a:t>Q18. While you were in A&amp;E, did a doctor or nurse explain your condition and treatment in a way you could understand? </a:t>
            </a:r>
          </a:p>
          <a:p>
            <a:pPr>
              <a:lnSpc>
                <a:spcPts val="2400"/>
              </a:lnSpc>
            </a:pPr>
            <a:endParaRPr lang="en-GB" sz="1800" dirty="0">
              <a:latin typeface="+mn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9CAB0C1-7F93-2EBC-6F55-FC72C92D14FA}"/>
              </a:ext>
            </a:extLst>
          </p:cNvPr>
          <p:cNvCxnSpPr/>
          <p:nvPr/>
        </p:nvCxnSpPr>
        <p:spPr>
          <a:xfrm>
            <a:off x="5911850" y="1367346"/>
            <a:ext cx="0" cy="4668203"/>
          </a:xfrm>
          <a:prstGeom prst="line">
            <a:avLst/>
          </a:prstGeom>
          <a:ln w="508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6D18F4E3-8820-9982-1D8F-5E519F7FC36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8808" y="3495704"/>
            <a:ext cx="1406050" cy="1396464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81B5352A-A50A-BDEC-B5A6-71A6A79CC24F}"/>
              </a:ext>
            </a:extLst>
          </p:cNvPr>
          <p:cNvGrpSpPr/>
          <p:nvPr/>
        </p:nvGrpSpPr>
        <p:grpSpPr>
          <a:xfrm>
            <a:off x="4321373" y="2335303"/>
            <a:ext cx="2066924" cy="3629958"/>
            <a:chOff x="4939756" y="1834369"/>
            <a:chExt cx="2066924" cy="362995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FE0614D-C3DB-CFCD-D1BD-F7CFD5E4AA4E}"/>
                </a:ext>
              </a:extLst>
            </p:cNvPr>
            <p:cNvSpPr txBox="1"/>
            <p:nvPr/>
          </p:nvSpPr>
          <p:spPr>
            <a:xfrm>
              <a:off x="4939756" y="1834369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61%</a:t>
              </a:r>
            </a:p>
          </p:txBody>
        </p:sp>
        <p:sp>
          <p:nvSpPr>
            <p:cNvPr id="24" name="Title 6">
              <a:extLst>
                <a:ext uri="{FF2B5EF4-FFF2-40B4-BE49-F238E27FC236}">
                  <a16:creationId xmlns:a16="http://schemas.microsoft.com/office/drawing/2014/main" id="{2837F061-2D1C-6319-75FF-66A453C2F7C0}"/>
                </a:ext>
              </a:extLst>
            </p:cNvPr>
            <p:cNvSpPr txBox="1">
              <a:spLocks/>
            </p:cNvSpPr>
            <p:nvPr/>
          </p:nvSpPr>
          <p:spPr>
            <a:xfrm>
              <a:off x="4944287" y="2545666"/>
              <a:ext cx="1731627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definitely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DFDD975-ADB5-5AC5-8EEE-AC5504A9C58E}"/>
                </a:ext>
              </a:extLst>
            </p:cNvPr>
            <p:cNvSpPr txBox="1"/>
            <p:nvPr/>
          </p:nvSpPr>
          <p:spPr>
            <a:xfrm>
              <a:off x="4939756" y="2988239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29</a:t>
              </a: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26" name="Title 6">
              <a:extLst>
                <a:ext uri="{FF2B5EF4-FFF2-40B4-BE49-F238E27FC236}">
                  <a16:creationId xmlns:a16="http://schemas.microsoft.com/office/drawing/2014/main" id="{F4ABF383-AAE8-E1BA-5D3B-DD72E6A95A1D}"/>
                </a:ext>
              </a:extLst>
            </p:cNvPr>
            <p:cNvSpPr txBox="1">
              <a:spLocks/>
            </p:cNvSpPr>
            <p:nvPr/>
          </p:nvSpPr>
          <p:spPr>
            <a:xfrm>
              <a:off x="4950384" y="3699536"/>
              <a:ext cx="1508992" cy="59112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4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to some extent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66E778A-3B12-829F-3A6D-A3DD642AF21E}"/>
                </a:ext>
              </a:extLst>
            </p:cNvPr>
            <p:cNvSpPr txBox="1"/>
            <p:nvPr/>
          </p:nvSpPr>
          <p:spPr>
            <a:xfrm>
              <a:off x="4939756" y="4406140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10%</a:t>
              </a:r>
            </a:p>
          </p:txBody>
        </p:sp>
        <p:sp>
          <p:nvSpPr>
            <p:cNvPr id="29" name="Title 6">
              <a:extLst>
                <a:ext uri="{FF2B5EF4-FFF2-40B4-BE49-F238E27FC236}">
                  <a16:creationId xmlns:a16="http://schemas.microsoft.com/office/drawing/2014/main" id="{59EDD832-3E28-CE2B-305D-F2BAA6790990}"/>
                </a:ext>
              </a:extLst>
            </p:cNvPr>
            <p:cNvSpPr txBox="1">
              <a:spLocks/>
            </p:cNvSpPr>
            <p:nvPr/>
          </p:nvSpPr>
          <p:spPr>
            <a:xfrm>
              <a:off x="4944287" y="5117437"/>
              <a:ext cx="1004139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No</a:t>
              </a:r>
            </a:p>
          </p:txBody>
        </p:sp>
      </p:grp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5223C666-613C-5E64-F6B7-441DCC6E196E}"/>
              </a:ext>
            </a:extLst>
          </p:cNvPr>
          <p:cNvGraphicFramePr/>
          <p:nvPr/>
        </p:nvGraphicFramePr>
        <p:xfrm>
          <a:off x="5132382" y="2187622"/>
          <a:ext cx="4926018" cy="4017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BA3AA5C0-393A-BDB4-5ADA-E755C58EE1E3}"/>
              </a:ext>
            </a:extLst>
          </p:cNvPr>
          <p:cNvPicPr>
            <a:picLocks noChangeAspect="1"/>
          </p:cNvPicPr>
          <p:nvPr/>
        </p:nvPicPr>
        <p:blipFill>
          <a:blip r:embed="rId7">
            <a:lum/>
          </a:blip>
          <a:stretch>
            <a:fillRect/>
          </a:stretch>
        </p:blipFill>
        <p:spPr>
          <a:xfrm>
            <a:off x="7118222" y="3383413"/>
            <a:ext cx="1623442" cy="149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4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4A0C7507-CE5A-84AC-F47D-EE64E1B18DA2}"/>
              </a:ext>
            </a:extLst>
          </p:cNvPr>
          <p:cNvGraphicFramePr/>
          <p:nvPr/>
        </p:nvGraphicFramePr>
        <p:xfrm>
          <a:off x="5121479" y="2170707"/>
          <a:ext cx="4952583" cy="403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2">
            <a:extLst>
              <a:ext uri="{FF2B5EF4-FFF2-40B4-BE49-F238E27FC236}">
                <a16:creationId xmlns:a16="http://schemas.microsoft.com/office/drawing/2014/main" id="{F76F688A-92DD-7C4C-836E-2FB30E15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230" y="573195"/>
            <a:ext cx="9341700" cy="387798"/>
          </a:xfrm>
        </p:spPr>
        <p:txBody>
          <a:bodyPr/>
          <a:lstStyle/>
          <a:p>
            <a:r>
              <a:rPr lang="en-GB" sz="4000" spc="-100" dirty="0">
                <a:solidFill>
                  <a:schemeClr val="accent1"/>
                </a:solidFill>
              </a:rPr>
              <a:t>2024 Urgent &amp; Emergency Care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4B2A-B8A9-4541-B832-707757969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18" y="6365468"/>
            <a:ext cx="304370" cy="19885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1AABEC-672F-4B68-B914-690DA978312C}" type="slidenum">
              <a:rPr kumimoji="0" lang="en-GB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  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3CC15C26-1176-59DC-62AE-690FEA525CEE}"/>
              </a:ext>
            </a:extLst>
          </p:cNvPr>
          <p:cNvSpPr txBox="1">
            <a:spLocks/>
          </p:cNvSpPr>
          <p:nvPr/>
        </p:nvSpPr>
        <p:spPr>
          <a:xfrm>
            <a:off x="442913" y="1246033"/>
            <a:ext cx="5399420" cy="89890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GB" sz="1800" dirty="0">
                <a:latin typeface="+mn-lt"/>
              </a:rPr>
              <a:t>Q19. Did the doctors and nurses listen to what you had to say?</a:t>
            </a:r>
          </a:p>
          <a:p>
            <a:pPr>
              <a:lnSpc>
                <a:spcPts val="2400"/>
              </a:lnSpc>
            </a:pPr>
            <a:endParaRPr lang="en-GB" sz="18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8F23C1-4B40-DB73-BC92-835E00EE994D}"/>
              </a:ext>
            </a:extLst>
          </p:cNvPr>
          <p:cNvSpPr txBox="1">
            <a:spLocks/>
          </p:cNvSpPr>
          <p:nvPr/>
        </p:nvSpPr>
        <p:spPr>
          <a:xfrm>
            <a:off x="10626135" y="443307"/>
            <a:ext cx="1122953" cy="646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Trust  Logo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AACBCC-FC8D-6907-6A46-A7580CBA2447}"/>
              </a:ext>
            </a:extLst>
          </p:cNvPr>
          <p:cNvGrpSpPr/>
          <p:nvPr/>
        </p:nvGrpSpPr>
        <p:grpSpPr>
          <a:xfrm>
            <a:off x="10150015" y="2335303"/>
            <a:ext cx="2068489" cy="3629958"/>
            <a:chOff x="4938191" y="1834369"/>
            <a:chExt cx="2068489" cy="3629958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957CA1A-3954-111A-2077-503F0047D3F9}"/>
                </a:ext>
              </a:extLst>
            </p:cNvPr>
            <p:cNvSpPr txBox="1"/>
            <p:nvPr/>
          </p:nvSpPr>
          <p:spPr>
            <a:xfrm>
              <a:off x="4939756" y="1834369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45%</a:t>
              </a:r>
            </a:p>
          </p:txBody>
        </p:sp>
        <p:sp>
          <p:nvSpPr>
            <p:cNvPr id="50" name="Title 6">
              <a:extLst>
                <a:ext uri="{FF2B5EF4-FFF2-40B4-BE49-F238E27FC236}">
                  <a16:creationId xmlns:a16="http://schemas.microsoft.com/office/drawing/2014/main" id="{DC53118D-3514-CAA7-BD75-C1669BBB4288}"/>
                </a:ext>
              </a:extLst>
            </p:cNvPr>
            <p:cNvSpPr txBox="1">
              <a:spLocks/>
            </p:cNvSpPr>
            <p:nvPr/>
          </p:nvSpPr>
          <p:spPr>
            <a:xfrm>
              <a:off x="4938191" y="2545666"/>
              <a:ext cx="1731627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completely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A78C3CA-E99A-5825-8D19-A90819C5E467}"/>
                </a:ext>
              </a:extLst>
            </p:cNvPr>
            <p:cNvSpPr txBox="1"/>
            <p:nvPr/>
          </p:nvSpPr>
          <p:spPr>
            <a:xfrm>
              <a:off x="4939756" y="2988239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30</a:t>
              </a: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52" name="Title 6">
              <a:extLst>
                <a:ext uri="{FF2B5EF4-FFF2-40B4-BE49-F238E27FC236}">
                  <a16:creationId xmlns:a16="http://schemas.microsoft.com/office/drawing/2014/main" id="{C2632A1F-B10E-8D6A-7AF1-85825ED64EF2}"/>
                </a:ext>
              </a:extLst>
            </p:cNvPr>
            <p:cNvSpPr txBox="1">
              <a:spLocks/>
            </p:cNvSpPr>
            <p:nvPr/>
          </p:nvSpPr>
          <p:spPr>
            <a:xfrm>
              <a:off x="4938192" y="3699536"/>
              <a:ext cx="1508992" cy="59112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4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to some extent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3303409-DC2E-BB84-3661-1A126E23E17E}"/>
                </a:ext>
              </a:extLst>
            </p:cNvPr>
            <p:cNvSpPr txBox="1"/>
            <p:nvPr/>
          </p:nvSpPr>
          <p:spPr>
            <a:xfrm>
              <a:off x="4939756" y="4406140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25%</a:t>
              </a:r>
            </a:p>
          </p:txBody>
        </p:sp>
        <p:sp>
          <p:nvSpPr>
            <p:cNvPr id="54" name="Title 6">
              <a:extLst>
                <a:ext uri="{FF2B5EF4-FFF2-40B4-BE49-F238E27FC236}">
                  <a16:creationId xmlns:a16="http://schemas.microsoft.com/office/drawing/2014/main" id="{339A362E-C1BF-6991-D1B1-298F81228344}"/>
                </a:ext>
              </a:extLst>
            </p:cNvPr>
            <p:cNvSpPr txBox="1">
              <a:spLocks/>
            </p:cNvSpPr>
            <p:nvPr/>
          </p:nvSpPr>
          <p:spPr>
            <a:xfrm>
              <a:off x="4938191" y="5117437"/>
              <a:ext cx="1004139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No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6708F3BF-D3DB-4E58-B95A-87E464306319}"/>
              </a:ext>
            </a:extLst>
          </p:cNvPr>
          <p:cNvSpPr txBox="1"/>
          <p:nvPr/>
        </p:nvSpPr>
        <p:spPr>
          <a:xfrm>
            <a:off x="442913" y="6392547"/>
            <a:ext cx="10157541" cy="17177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A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 of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responses were received from </a:t>
            </a:r>
            <a:r>
              <a:rPr lang="en-GB" sz="11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[Trust Name] during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18D2483F-237A-4EB5-126B-F585E24302FF}"/>
              </a:ext>
            </a:extLst>
          </p:cNvPr>
          <p:cNvSpPr txBox="1">
            <a:spLocks/>
          </p:cNvSpPr>
          <p:nvPr/>
        </p:nvSpPr>
        <p:spPr>
          <a:xfrm>
            <a:off x="6269352" y="1244103"/>
            <a:ext cx="5459110" cy="151445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GB" sz="1800" dirty="0">
                <a:latin typeface="+mn-lt"/>
              </a:rPr>
              <a:t>Q20. If you had any anxieties or fears about your condition or treatment, did a doctor or nurse discuss them with you? </a:t>
            </a:r>
          </a:p>
          <a:p>
            <a:pPr>
              <a:lnSpc>
                <a:spcPts val="2400"/>
              </a:lnSpc>
            </a:pPr>
            <a:r>
              <a:rPr lang="en-GB" sz="1800" dirty="0">
                <a:latin typeface="+mn-lt"/>
              </a:rPr>
              <a:t> </a:t>
            </a:r>
          </a:p>
          <a:p>
            <a:pPr>
              <a:lnSpc>
                <a:spcPts val="2400"/>
              </a:lnSpc>
            </a:pPr>
            <a:endParaRPr lang="en-GB" sz="1800" dirty="0">
              <a:latin typeface="+mn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9CAB0C1-7F93-2EBC-6F55-FC72C92D14FA}"/>
              </a:ext>
            </a:extLst>
          </p:cNvPr>
          <p:cNvCxnSpPr/>
          <p:nvPr/>
        </p:nvCxnSpPr>
        <p:spPr>
          <a:xfrm>
            <a:off x="5911850" y="1367346"/>
            <a:ext cx="0" cy="4668203"/>
          </a:xfrm>
          <a:prstGeom prst="line">
            <a:avLst/>
          </a:prstGeom>
          <a:ln w="508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1B5352A-A50A-BDEC-B5A6-71A6A79CC24F}"/>
              </a:ext>
            </a:extLst>
          </p:cNvPr>
          <p:cNvGrpSpPr/>
          <p:nvPr/>
        </p:nvGrpSpPr>
        <p:grpSpPr>
          <a:xfrm>
            <a:off x="4321373" y="2335303"/>
            <a:ext cx="1736158" cy="3629958"/>
            <a:chOff x="4939756" y="1834369"/>
            <a:chExt cx="1736158" cy="362995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FE0614D-C3DB-CFCD-D1BD-F7CFD5E4AA4E}"/>
                </a:ext>
              </a:extLst>
            </p:cNvPr>
            <p:cNvSpPr txBox="1"/>
            <p:nvPr/>
          </p:nvSpPr>
          <p:spPr>
            <a:xfrm>
              <a:off x="4939756" y="1834369"/>
              <a:ext cx="1590477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69%</a:t>
              </a:r>
            </a:p>
          </p:txBody>
        </p:sp>
        <p:sp>
          <p:nvSpPr>
            <p:cNvPr id="24" name="Title 6">
              <a:extLst>
                <a:ext uri="{FF2B5EF4-FFF2-40B4-BE49-F238E27FC236}">
                  <a16:creationId xmlns:a16="http://schemas.microsoft.com/office/drawing/2014/main" id="{2837F061-2D1C-6319-75FF-66A453C2F7C0}"/>
                </a:ext>
              </a:extLst>
            </p:cNvPr>
            <p:cNvSpPr txBox="1">
              <a:spLocks/>
            </p:cNvSpPr>
            <p:nvPr/>
          </p:nvSpPr>
          <p:spPr>
            <a:xfrm>
              <a:off x="4944287" y="2545666"/>
              <a:ext cx="1731627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definitely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DFDD975-ADB5-5AC5-8EEE-AC5504A9C58E}"/>
                </a:ext>
              </a:extLst>
            </p:cNvPr>
            <p:cNvSpPr txBox="1"/>
            <p:nvPr/>
          </p:nvSpPr>
          <p:spPr>
            <a:xfrm>
              <a:off x="4939756" y="2988239"/>
              <a:ext cx="1590477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23</a:t>
              </a: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26" name="Title 6">
              <a:extLst>
                <a:ext uri="{FF2B5EF4-FFF2-40B4-BE49-F238E27FC236}">
                  <a16:creationId xmlns:a16="http://schemas.microsoft.com/office/drawing/2014/main" id="{F4ABF383-AAE8-E1BA-5D3B-DD72E6A95A1D}"/>
                </a:ext>
              </a:extLst>
            </p:cNvPr>
            <p:cNvSpPr txBox="1">
              <a:spLocks/>
            </p:cNvSpPr>
            <p:nvPr/>
          </p:nvSpPr>
          <p:spPr>
            <a:xfrm>
              <a:off x="4950384" y="3699536"/>
              <a:ext cx="1508992" cy="591124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4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Yes, to some extent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66E778A-3B12-829F-3A6D-A3DD642AF21E}"/>
                </a:ext>
              </a:extLst>
            </p:cNvPr>
            <p:cNvSpPr txBox="1"/>
            <p:nvPr/>
          </p:nvSpPr>
          <p:spPr>
            <a:xfrm>
              <a:off x="4939756" y="4406140"/>
              <a:ext cx="1590477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8%</a:t>
              </a:r>
            </a:p>
          </p:txBody>
        </p:sp>
        <p:sp>
          <p:nvSpPr>
            <p:cNvPr id="29" name="Title 6">
              <a:extLst>
                <a:ext uri="{FF2B5EF4-FFF2-40B4-BE49-F238E27FC236}">
                  <a16:creationId xmlns:a16="http://schemas.microsoft.com/office/drawing/2014/main" id="{59EDD832-3E28-CE2B-305D-F2BAA6790990}"/>
                </a:ext>
              </a:extLst>
            </p:cNvPr>
            <p:cNvSpPr txBox="1">
              <a:spLocks/>
            </p:cNvSpPr>
            <p:nvPr/>
          </p:nvSpPr>
          <p:spPr>
            <a:xfrm>
              <a:off x="4944287" y="5117437"/>
              <a:ext cx="1004139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No</a:t>
              </a:r>
            </a:p>
          </p:txBody>
        </p:sp>
      </p:grp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3CC9DCB7-E57D-CE76-51D7-6A89555D5D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9206078"/>
              </p:ext>
            </p:extLst>
          </p:nvPr>
        </p:nvGraphicFramePr>
        <p:xfrm>
          <a:off x="-696034" y="2188365"/>
          <a:ext cx="4914207" cy="4007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4" name="Picture 33">
            <a:extLst>
              <a:ext uri="{FF2B5EF4-FFF2-40B4-BE49-F238E27FC236}">
                <a16:creationId xmlns:a16="http://schemas.microsoft.com/office/drawing/2014/main" id="{9ACCCD52-5DBB-B6B4-4A97-E92A85E137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6845" y="3310127"/>
            <a:ext cx="1637285" cy="1637285"/>
          </a:xfrm>
          <a:prstGeom prst="rect">
            <a:avLst/>
          </a:prstGeom>
        </p:spPr>
      </p:pic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F3700589-2E21-531C-7622-16E86AF4B3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919034"/>
              </p:ext>
            </p:extLst>
          </p:nvPr>
        </p:nvGraphicFramePr>
        <p:xfrm>
          <a:off x="5131742" y="2184951"/>
          <a:ext cx="4929916" cy="402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37" name="Picture 36">
            <a:extLst>
              <a:ext uri="{FF2B5EF4-FFF2-40B4-BE49-F238E27FC236}">
                <a16:creationId xmlns:a16="http://schemas.microsoft.com/office/drawing/2014/main" id="{A1BD833A-2A25-19E9-144B-C9B235866C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26619" y="3261360"/>
            <a:ext cx="1675952" cy="1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4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4A0C7507-CE5A-84AC-F47D-EE64E1B18DA2}"/>
              </a:ext>
            </a:extLst>
          </p:cNvPr>
          <p:cNvGraphicFramePr/>
          <p:nvPr/>
        </p:nvGraphicFramePr>
        <p:xfrm>
          <a:off x="-1188909" y="801464"/>
          <a:ext cx="7003223" cy="5711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2">
            <a:extLst>
              <a:ext uri="{FF2B5EF4-FFF2-40B4-BE49-F238E27FC236}">
                <a16:creationId xmlns:a16="http://schemas.microsoft.com/office/drawing/2014/main" id="{F76F688A-92DD-7C4C-836E-2FB30E15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230" y="573195"/>
            <a:ext cx="9341700" cy="387798"/>
          </a:xfrm>
        </p:spPr>
        <p:txBody>
          <a:bodyPr/>
          <a:lstStyle/>
          <a:p>
            <a:r>
              <a:rPr lang="en-GB" sz="4000" spc="-100" dirty="0">
                <a:solidFill>
                  <a:schemeClr val="accent1"/>
                </a:solidFill>
              </a:rPr>
              <a:t>2024 Urgent &amp; Emergency Care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4B2A-B8A9-4541-B832-707757969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18" y="6365468"/>
            <a:ext cx="304370" cy="19885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1AABEC-672F-4B68-B914-690DA978312C}" type="slidenum">
              <a:rPr kumimoji="0" lang="en-GB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8F23C1-4B40-DB73-BC92-835E00EE994D}"/>
              </a:ext>
            </a:extLst>
          </p:cNvPr>
          <p:cNvSpPr txBox="1">
            <a:spLocks/>
          </p:cNvSpPr>
          <p:nvPr/>
        </p:nvSpPr>
        <p:spPr>
          <a:xfrm>
            <a:off x="10626135" y="443307"/>
            <a:ext cx="1122953" cy="646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Trust  Logo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97CB5B-507B-FF8A-0D4A-D751940BE6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0978" y="2802372"/>
            <a:ext cx="2363800" cy="1963321"/>
          </a:xfrm>
          <a:prstGeom prst="rect">
            <a:avLst/>
          </a:prstGeom>
          <a:noFill/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708F3BF-D3DB-4E58-B95A-87E464306319}"/>
              </a:ext>
            </a:extLst>
          </p:cNvPr>
          <p:cNvSpPr txBox="1"/>
          <p:nvPr/>
        </p:nvSpPr>
        <p:spPr>
          <a:xfrm>
            <a:off x="442913" y="6392547"/>
            <a:ext cx="10157541" cy="17177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total of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responses were received from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[Trust Name] during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2E292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2E292A">
                  <a:lumMod val="50000"/>
                  <a:lumOff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18D2483F-237A-4EB5-126B-F585E24302FF}"/>
              </a:ext>
            </a:extLst>
          </p:cNvPr>
          <p:cNvSpPr txBox="1">
            <a:spLocks/>
          </p:cNvSpPr>
          <p:nvPr/>
        </p:nvSpPr>
        <p:spPr>
          <a:xfrm>
            <a:off x="5911850" y="1215173"/>
            <a:ext cx="5459110" cy="997196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367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Q42. Overall, did you feel you were treated with respect and dignity while you were in A&amp;E?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5157D1B-04DF-A25A-14C5-5C88044A3ABC}"/>
              </a:ext>
            </a:extLst>
          </p:cNvPr>
          <p:cNvGrpSpPr/>
          <p:nvPr/>
        </p:nvGrpSpPr>
        <p:grpSpPr>
          <a:xfrm>
            <a:off x="5869178" y="2249575"/>
            <a:ext cx="4913176" cy="2793607"/>
            <a:chOff x="4793158" y="1748641"/>
            <a:chExt cx="2635456" cy="279360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0F68064-60B2-C74B-33EC-C807729F28C1}"/>
                </a:ext>
              </a:extLst>
            </p:cNvPr>
            <p:cNvSpPr txBox="1"/>
            <p:nvPr/>
          </p:nvSpPr>
          <p:spPr>
            <a:xfrm>
              <a:off x="4812779" y="1748641"/>
              <a:ext cx="2066924" cy="9369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6000" b="1" i="0" u="none" strike="noStrike" kern="1200" cap="none" spc="-200" normalizeH="0" baseline="0" noProof="0" dirty="0">
                  <a:ln>
                    <a:noFill/>
                  </a:ln>
                  <a:solidFill>
                    <a:srgbClr val="0071CE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70%</a:t>
              </a:r>
            </a:p>
          </p:txBody>
        </p:sp>
        <p:sp>
          <p:nvSpPr>
            <p:cNvPr id="17" name="Title 6">
              <a:extLst>
                <a:ext uri="{FF2B5EF4-FFF2-40B4-BE49-F238E27FC236}">
                  <a16:creationId xmlns:a16="http://schemas.microsoft.com/office/drawing/2014/main" id="{97A7574B-B2D6-6988-CCD6-F90582FBCA83}"/>
                </a:ext>
              </a:extLst>
            </p:cNvPr>
            <p:cNvSpPr txBox="1">
              <a:spLocks/>
            </p:cNvSpPr>
            <p:nvPr/>
          </p:nvSpPr>
          <p:spPr>
            <a:xfrm>
              <a:off x="5696987" y="2033602"/>
              <a:ext cx="1731627" cy="35856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3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-30" normalizeH="0" baseline="0" noProof="0" dirty="0">
                  <a:ln>
                    <a:noFill/>
                  </a:ln>
                  <a:solidFill>
                    <a:srgbClr val="243673"/>
                  </a:solidFill>
                  <a:effectLst/>
                  <a:uLnTx/>
                  <a:uFillTx/>
                  <a:latin typeface="Arial"/>
                  <a:ea typeface="+mj-ea"/>
                  <a:cs typeface="+mj-cs"/>
                </a:rPr>
                <a:t>Yes, all the time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7D31C98-D94F-0540-E8E0-8CB82A3E9D60}"/>
                </a:ext>
              </a:extLst>
            </p:cNvPr>
            <p:cNvSpPr txBox="1"/>
            <p:nvPr/>
          </p:nvSpPr>
          <p:spPr>
            <a:xfrm>
              <a:off x="4822458" y="2758857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rgbClr val="00A799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21%</a:t>
              </a:r>
            </a:p>
          </p:txBody>
        </p:sp>
        <p:sp>
          <p:nvSpPr>
            <p:cNvPr id="21" name="Title 6">
              <a:extLst>
                <a:ext uri="{FF2B5EF4-FFF2-40B4-BE49-F238E27FC236}">
                  <a16:creationId xmlns:a16="http://schemas.microsoft.com/office/drawing/2014/main" id="{27B28EFB-585D-868E-6AB5-F1868C0F5C91}"/>
                </a:ext>
              </a:extLst>
            </p:cNvPr>
            <p:cNvSpPr txBox="1">
              <a:spLocks/>
            </p:cNvSpPr>
            <p:nvPr/>
          </p:nvSpPr>
          <p:spPr>
            <a:xfrm>
              <a:off x="5683908" y="3026590"/>
              <a:ext cx="1696445" cy="35856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3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-30" normalizeH="0" baseline="0" noProof="0" dirty="0">
                  <a:ln>
                    <a:noFill/>
                  </a:ln>
                  <a:solidFill>
                    <a:srgbClr val="243673"/>
                  </a:solidFill>
                  <a:effectLst/>
                  <a:uLnTx/>
                  <a:uFillTx/>
                  <a:latin typeface="Arial"/>
                  <a:ea typeface="+mj-ea"/>
                  <a:cs typeface="+mj-cs"/>
                </a:rPr>
                <a:t>Yes, some of the time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7EB5C4A-D612-0190-136A-7C7C4AB6D5FE}"/>
                </a:ext>
              </a:extLst>
            </p:cNvPr>
            <p:cNvSpPr txBox="1"/>
            <p:nvPr/>
          </p:nvSpPr>
          <p:spPr>
            <a:xfrm>
              <a:off x="4793158" y="3699004"/>
              <a:ext cx="2066924" cy="8432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5400" b="1" i="0" u="none" strike="noStrike" kern="1200" cap="none" spc="-200" normalizeH="0" baseline="0" noProof="0" dirty="0">
                  <a:ln>
                    <a:noFill/>
                  </a:ln>
                  <a:solidFill>
                    <a:srgbClr val="BD047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9%</a:t>
              </a:r>
            </a:p>
          </p:txBody>
        </p:sp>
        <p:sp>
          <p:nvSpPr>
            <p:cNvPr id="23" name="Title 6">
              <a:extLst>
                <a:ext uri="{FF2B5EF4-FFF2-40B4-BE49-F238E27FC236}">
                  <a16:creationId xmlns:a16="http://schemas.microsoft.com/office/drawing/2014/main" id="{4D933130-6D6E-76DC-AA16-7D086997057F}"/>
                </a:ext>
              </a:extLst>
            </p:cNvPr>
            <p:cNvSpPr txBox="1">
              <a:spLocks/>
            </p:cNvSpPr>
            <p:nvPr/>
          </p:nvSpPr>
          <p:spPr>
            <a:xfrm>
              <a:off x="5687177" y="3951189"/>
              <a:ext cx="1004139" cy="35856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3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-30" normalizeH="0" baseline="0" noProof="0" dirty="0">
                  <a:ln>
                    <a:noFill/>
                  </a:ln>
                  <a:solidFill>
                    <a:srgbClr val="243673"/>
                  </a:solidFill>
                  <a:effectLst/>
                  <a:uLnTx/>
                  <a:uFillTx/>
                  <a:latin typeface="Arial"/>
                  <a:ea typeface="+mj-ea"/>
                  <a:cs typeface="+mj-cs"/>
                </a:rPr>
                <a:t>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FC13EA5-9562-267E-73F8-8D9B95C36EE9}"/>
              </a:ext>
            </a:extLst>
          </p:cNvPr>
          <p:cNvGraphicFramePr/>
          <p:nvPr/>
        </p:nvGraphicFramePr>
        <p:xfrm>
          <a:off x="-1732800" y="1405166"/>
          <a:ext cx="9717235" cy="5208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F7FA747C-BF71-6C31-3851-B0838F7F7BB1}"/>
              </a:ext>
            </a:extLst>
          </p:cNvPr>
          <p:cNvGrpSpPr/>
          <p:nvPr/>
        </p:nvGrpSpPr>
        <p:grpSpPr>
          <a:xfrm>
            <a:off x="5834891" y="4030138"/>
            <a:ext cx="1057755" cy="499689"/>
            <a:chOff x="5834891" y="3145270"/>
            <a:chExt cx="1057755" cy="49968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C0F8DF3-8736-D08F-69B2-F7F21A03D9E2}"/>
                </a:ext>
              </a:extLst>
            </p:cNvPr>
            <p:cNvSpPr txBox="1"/>
            <p:nvPr/>
          </p:nvSpPr>
          <p:spPr>
            <a:xfrm>
              <a:off x="5834891" y="3145270"/>
              <a:ext cx="798082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lang="en-GB" sz="3200" b="1" spc="-200" dirty="0">
                  <a:solidFill>
                    <a:schemeClr val="accent3"/>
                  </a:solidFill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4</a:t>
              </a: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42" name="Title 6">
              <a:extLst>
                <a:ext uri="{FF2B5EF4-FFF2-40B4-BE49-F238E27FC236}">
                  <a16:creationId xmlns:a16="http://schemas.microsoft.com/office/drawing/2014/main" id="{31B494C5-C9BB-A0E6-D639-6800364500DB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3229195"/>
              <a:ext cx="161163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accent3"/>
                  </a:solidFill>
                  <a:latin typeface="+mn-lt"/>
                </a:rPr>
                <a:t>4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10699F-BD61-3B7E-89C7-42BA95D6E4AD}"/>
              </a:ext>
            </a:extLst>
          </p:cNvPr>
          <p:cNvGrpSpPr/>
          <p:nvPr/>
        </p:nvGrpSpPr>
        <p:grpSpPr>
          <a:xfrm>
            <a:off x="5834891" y="4469245"/>
            <a:ext cx="1163772" cy="499689"/>
            <a:chOff x="5834891" y="2700700"/>
            <a:chExt cx="1163772" cy="499689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BCBF36A-6C52-51B9-5709-AA948C52373E}"/>
                </a:ext>
              </a:extLst>
            </p:cNvPr>
            <p:cNvSpPr txBox="1"/>
            <p:nvPr/>
          </p:nvSpPr>
          <p:spPr>
            <a:xfrm>
              <a:off x="5834891" y="2700700"/>
              <a:ext cx="850830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lang="en-GB" sz="3200" b="1" spc="-200" dirty="0">
                  <a:solidFill>
                    <a:schemeClr val="accent5">
                      <a:alpha val="50000"/>
                    </a:schemeClr>
                  </a:solidFill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4</a:t>
              </a: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5">
                      <a:alpha val="50000"/>
                    </a:schemeClr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41" name="Title 6">
              <a:extLst>
                <a:ext uri="{FF2B5EF4-FFF2-40B4-BE49-F238E27FC236}">
                  <a16:creationId xmlns:a16="http://schemas.microsoft.com/office/drawing/2014/main" id="{C9A922B6-5459-45E1-6B13-330061B9DE76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2768047"/>
              <a:ext cx="267180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accent5">
                      <a:alpha val="50000"/>
                    </a:schemeClr>
                  </a:solidFill>
                  <a:latin typeface="+mn-lt"/>
                </a:rPr>
                <a:t>3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03F863-10F4-591A-FD27-DBB954A31D68}"/>
              </a:ext>
            </a:extLst>
          </p:cNvPr>
          <p:cNvGrpSpPr/>
          <p:nvPr/>
        </p:nvGrpSpPr>
        <p:grpSpPr>
          <a:xfrm>
            <a:off x="5834891" y="4920016"/>
            <a:ext cx="1110763" cy="499689"/>
            <a:chOff x="5834891" y="2256130"/>
            <a:chExt cx="1110763" cy="499689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E5C21F5-98F1-FF9B-6728-C8486CB89A97}"/>
                </a:ext>
              </a:extLst>
            </p:cNvPr>
            <p:cNvSpPr txBox="1"/>
            <p:nvPr/>
          </p:nvSpPr>
          <p:spPr>
            <a:xfrm>
              <a:off x="5834891" y="2256130"/>
              <a:ext cx="823585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lang="en-GB" sz="3200" b="1" spc="-200" dirty="0">
                  <a:solidFill>
                    <a:schemeClr val="accent5"/>
                  </a:solidFill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3</a:t>
              </a: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37" name="Title 6">
              <a:extLst>
                <a:ext uri="{FF2B5EF4-FFF2-40B4-BE49-F238E27FC236}">
                  <a16:creationId xmlns:a16="http://schemas.microsoft.com/office/drawing/2014/main" id="{BF2E0961-DAB0-4815-4A8E-36FD317BF9FA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2330912"/>
              <a:ext cx="214171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accent5"/>
                  </a:solidFill>
                  <a:latin typeface="+mn-lt"/>
                </a:rPr>
                <a:t>2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C1CA0B-F14E-9C49-6315-D823173EFF61}"/>
              </a:ext>
            </a:extLst>
          </p:cNvPr>
          <p:cNvGrpSpPr/>
          <p:nvPr/>
        </p:nvGrpSpPr>
        <p:grpSpPr>
          <a:xfrm>
            <a:off x="5834891" y="5356078"/>
            <a:ext cx="1070267" cy="499689"/>
            <a:chOff x="5834891" y="1811560"/>
            <a:chExt cx="1070267" cy="499689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A8F2A21-F25B-F56C-A3BC-BFF8304DA141}"/>
                </a:ext>
              </a:extLst>
            </p:cNvPr>
            <p:cNvSpPr txBox="1"/>
            <p:nvPr/>
          </p:nvSpPr>
          <p:spPr>
            <a:xfrm>
              <a:off x="5834891" y="1811560"/>
              <a:ext cx="810493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1">
                      <a:lumMod val="40000"/>
                      <a:lumOff val="60000"/>
                    </a:schemeClr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</a:t>
              </a:r>
              <a:r>
                <a:rPr kumimoji="0" lang="en-GB" sz="3200" b="1" i="0" u="none" strike="noStrike" kern="1200" cap="none" spc="-200" normalizeH="0" baseline="0" noProof="0" dirty="0">
                  <a:ln>
                    <a:noFill/>
                  </a:ln>
                  <a:solidFill>
                    <a:schemeClr val="accent1">
                      <a:lumMod val="40000"/>
                      <a:lumOff val="60000"/>
                    </a:schemeClr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36" name="Title 6">
              <a:extLst>
                <a:ext uri="{FF2B5EF4-FFF2-40B4-BE49-F238E27FC236}">
                  <a16:creationId xmlns:a16="http://schemas.microsoft.com/office/drawing/2014/main" id="{2880188B-B492-95B8-21CC-522C2D5C1F62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1873877"/>
              <a:ext cx="173675" cy="34689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accent1">
                      <a:alpha val="50000"/>
                    </a:schemeClr>
                  </a:solidFill>
                  <a:latin typeface="+mn-lt"/>
                </a:rPr>
                <a:t>1</a:t>
              </a:r>
            </a:p>
          </p:txBody>
        </p: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BAD16E-8B6A-3D85-A02C-6821AD10A620}"/>
              </a:ext>
            </a:extLst>
          </p:cNvPr>
          <p:cNvCxnSpPr>
            <a:cxnSpLocks/>
          </p:cNvCxnSpPr>
          <p:nvPr/>
        </p:nvCxnSpPr>
        <p:spPr>
          <a:xfrm>
            <a:off x="450032" y="1525138"/>
            <a:ext cx="0" cy="48285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1EFA32-72DE-FD24-CE60-47E3FB2C9B6C}"/>
              </a:ext>
            </a:extLst>
          </p:cNvPr>
          <p:cNvCxnSpPr>
            <a:cxnSpLocks/>
          </p:cNvCxnSpPr>
          <p:nvPr/>
        </p:nvCxnSpPr>
        <p:spPr>
          <a:xfrm flipH="1">
            <a:off x="450032" y="6343412"/>
            <a:ext cx="74737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>
            <a:extLst>
              <a:ext uri="{FF2B5EF4-FFF2-40B4-BE49-F238E27FC236}">
                <a16:creationId xmlns:a16="http://schemas.microsoft.com/office/drawing/2014/main" id="{F76F688A-92DD-7C4C-836E-2FB30E15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230" y="573195"/>
            <a:ext cx="9341700" cy="387798"/>
          </a:xfrm>
        </p:spPr>
        <p:txBody>
          <a:bodyPr/>
          <a:lstStyle/>
          <a:p>
            <a:r>
              <a:rPr lang="en-GB" sz="4000" spc="-100" dirty="0">
                <a:solidFill>
                  <a:schemeClr val="accent1"/>
                </a:solidFill>
              </a:rPr>
              <a:t>2024 Urgent &amp; Emergency Care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4B2A-B8A9-4541-B832-707757969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18" y="6365468"/>
            <a:ext cx="304370" cy="19885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1AABEC-672F-4B68-B914-690DA978312C}" type="slidenum">
              <a:rPr kumimoji="0" lang="en-GB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8F23C1-4B40-DB73-BC92-835E00EE994D}"/>
              </a:ext>
            </a:extLst>
          </p:cNvPr>
          <p:cNvSpPr txBox="1">
            <a:spLocks/>
          </p:cNvSpPr>
          <p:nvPr/>
        </p:nvSpPr>
        <p:spPr>
          <a:xfrm>
            <a:off x="10626135" y="443307"/>
            <a:ext cx="1122953" cy="646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Trust  Logo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FE37C44-4AA2-8D19-DCD7-D47B038CDAD3}"/>
              </a:ext>
            </a:extLst>
          </p:cNvPr>
          <p:cNvGrpSpPr/>
          <p:nvPr/>
        </p:nvGrpSpPr>
        <p:grpSpPr>
          <a:xfrm>
            <a:off x="5834891" y="3589840"/>
            <a:ext cx="1647190" cy="499689"/>
            <a:chOff x="5834891" y="3589840"/>
            <a:chExt cx="1647190" cy="49968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4F14FE1-33A2-751C-4FB0-33401206041E}"/>
                </a:ext>
              </a:extLst>
            </p:cNvPr>
            <p:cNvSpPr txBox="1"/>
            <p:nvPr/>
          </p:nvSpPr>
          <p:spPr>
            <a:xfrm>
              <a:off x="5834891" y="3589840"/>
              <a:ext cx="1647190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3">
                      <a:alpha val="50000"/>
                    </a:schemeClr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8%</a:t>
              </a:r>
            </a:p>
          </p:txBody>
        </p:sp>
        <p:sp>
          <p:nvSpPr>
            <p:cNvPr id="20" name="Title 6">
              <a:extLst>
                <a:ext uri="{FF2B5EF4-FFF2-40B4-BE49-F238E27FC236}">
                  <a16:creationId xmlns:a16="http://schemas.microsoft.com/office/drawing/2014/main" id="{2A7E0B7D-F837-4615-135B-00851890696F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3749580"/>
              <a:ext cx="231912" cy="25648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000"/>
                </a:lnSpc>
              </a:pPr>
              <a:r>
                <a:rPr lang="en-GB" sz="1800" spc="-30" dirty="0">
                  <a:solidFill>
                    <a:schemeClr val="accent3">
                      <a:alpha val="50000"/>
                    </a:schemeClr>
                  </a:solidFill>
                  <a:latin typeface="+mn-lt"/>
                </a:rPr>
                <a:t>5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C3D124-6A3D-3E67-4439-7B05491E5CFF}"/>
              </a:ext>
            </a:extLst>
          </p:cNvPr>
          <p:cNvGrpSpPr/>
          <p:nvPr/>
        </p:nvGrpSpPr>
        <p:grpSpPr>
          <a:xfrm>
            <a:off x="5834891" y="3174519"/>
            <a:ext cx="1142098" cy="499689"/>
            <a:chOff x="5834891" y="4034411"/>
            <a:chExt cx="1142098" cy="49968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AD21D6-586E-3F75-ECB2-C4628EC80C40}"/>
                </a:ext>
              </a:extLst>
            </p:cNvPr>
            <p:cNvSpPr txBox="1"/>
            <p:nvPr/>
          </p:nvSpPr>
          <p:spPr>
            <a:xfrm>
              <a:off x="5834891" y="4034411"/>
              <a:ext cx="1142098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7</a:t>
              </a:r>
              <a:r>
                <a:rPr kumimoji="0" lang="en-GB" sz="3200" b="1" i="0" u="none" strike="noStrike" kern="1200" cap="none" spc="-20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23" name="Title 6">
              <a:extLst>
                <a:ext uri="{FF2B5EF4-FFF2-40B4-BE49-F238E27FC236}">
                  <a16:creationId xmlns:a16="http://schemas.microsoft.com/office/drawing/2014/main" id="{442C527B-BA2E-4F0F-CC7B-2AD70CC244AB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4089769"/>
              <a:ext cx="226933" cy="34105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rgbClr val="00B0F0"/>
                  </a:solidFill>
                  <a:latin typeface="+mn-lt"/>
                </a:rPr>
                <a:t>6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818D4AF-B640-F110-275B-C9F8FFF3FA1A}"/>
              </a:ext>
            </a:extLst>
          </p:cNvPr>
          <p:cNvGrpSpPr/>
          <p:nvPr/>
        </p:nvGrpSpPr>
        <p:grpSpPr>
          <a:xfrm>
            <a:off x="5815013" y="2721530"/>
            <a:ext cx="1083768" cy="499689"/>
            <a:chOff x="5815013" y="4478981"/>
            <a:chExt cx="1083768" cy="49968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C01D653-067D-226F-BBDD-7A7EB1B8DD76}"/>
                </a:ext>
              </a:extLst>
            </p:cNvPr>
            <p:cNvSpPr txBox="1"/>
            <p:nvPr/>
          </p:nvSpPr>
          <p:spPr>
            <a:xfrm>
              <a:off x="5815013" y="4478981"/>
              <a:ext cx="924753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lang="en-GB" sz="3200" b="1" spc="-200" dirty="0">
                  <a:solidFill>
                    <a:srgbClr val="00B0F0">
                      <a:alpha val="50196"/>
                    </a:srgbClr>
                  </a:solidFill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11</a:t>
              </a: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rgbClr val="00B0F0">
                      <a:alpha val="50196"/>
                    </a:srgbClr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24" name="Title 6">
              <a:extLst>
                <a:ext uri="{FF2B5EF4-FFF2-40B4-BE49-F238E27FC236}">
                  <a16:creationId xmlns:a16="http://schemas.microsoft.com/office/drawing/2014/main" id="{A9624A9F-863A-F49B-6386-1DF53F16B0A1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4524512"/>
              <a:ext cx="167298" cy="34105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rgbClr val="00B0F0">
                      <a:alpha val="50000"/>
                    </a:srgbClr>
                  </a:solidFill>
                  <a:latin typeface="+mn-lt"/>
                </a:rPr>
                <a:t>7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82C1A4B-A343-BB43-9FC5-0B05C1E541BB}"/>
              </a:ext>
            </a:extLst>
          </p:cNvPr>
          <p:cNvGrpSpPr/>
          <p:nvPr/>
        </p:nvGrpSpPr>
        <p:grpSpPr>
          <a:xfrm>
            <a:off x="5800550" y="2301171"/>
            <a:ext cx="1371279" cy="499689"/>
            <a:chOff x="5800550" y="4923551"/>
            <a:chExt cx="1371279" cy="499689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D4DC4EC-EB65-53F5-E50D-FA5601D30434}"/>
                </a:ext>
              </a:extLst>
            </p:cNvPr>
            <p:cNvSpPr txBox="1"/>
            <p:nvPr/>
          </p:nvSpPr>
          <p:spPr>
            <a:xfrm>
              <a:off x="5800550" y="4923551"/>
              <a:ext cx="1371279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lang="en-GB" sz="3200" b="1" spc="-200" dirty="0">
                  <a:solidFill>
                    <a:schemeClr val="accent4"/>
                  </a:solidFill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16</a:t>
              </a: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27" name="Title 6">
              <a:extLst>
                <a:ext uri="{FF2B5EF4-FFF2-40B4-BE49-F238E27FC236}">
                  <a16:creationId xmlns:a16="http://schemas.microsoft.com/office/drawing/2014/main" id="{FB97369D-7A9A-B8CC-B5D7-04FF027F5CFC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5005028"/>
              <a:ext cx="187177" cy="34105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accent4"/>
                  </a:solidFill>
                  <a:latin typeface="+mn-lt"/>
                </a:rPr>
                <a:t>8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5E18377-D1CE-E307-5291-EA334A267950}"/>
              </a:ext>
            </a:extLst>
          </p:cNvPr>
          <p:cNvGrpSpPr/>
          <p:nvPr/>
        </p:nvGrpSpPr>
        <p:grpSpPr>
          <a:xfrm>
            <a:off x="5820428" y="1878183"/>
            <a:ext cx="1365183" cy="499689"/>
            <a:chOff x="5820428" y="5368121"/>
            <a:chExt cx="1365183" cy="499689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5A57166-34F3-9020-ECB2-63B0FEF327F6}"/>
                </a:ext>
              </a:extLst>
            </p:cNvPr>
            <p:cNvSpPr txBox="1"/>
            <p:nvPr/>
          </p:nvSpPr>
          <p:spPr>
            <a:xfrm>
              <a:off x="5820428" y="5368121"/>
              <a:ext cx="1365183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lang="en-GB" sz="3200" b="1" spc="-200" dirty="0">
                  <a:solidFill>
                    <a:schemeClr val="accent4">
                      <a:alpha val="50000"/>
                    </a:schemeClr>
                  </a:solidFill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11</a:t>
              </a: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4">
                      <a:alpha val="50000"/>
                    </a:schemeClr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29" name="Title 6">
              <a:extLst>
                <a:ext uri="{FF2B5EF4-FFF2-40B4-BE49-F238E27FC236}">
                  <a16:creationId xmlns:a16="http://schemas.microsoft.com/office/drawing/2014/main" id="{73B1B6A4-4469-7113-219A-881EBB7FCAAC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5426997"/>
              <a:ext cx="226933" cy="341055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3000"/>
                </a:lnSpc>
              </a:pPr>
              <a:r>
                <a:rPr lang="en-GB" sz="1800" spc="-30" dirty="0">
                  <a:solidFill>
                    <a:schemeClr val="accent4">
                      <a:alpha val="50000"/>
                    </a:schemeClr>
                  </a:solidFill>
                  <a:latin typeface="+mn-lt"/>
                </a:rPr>
                <a:t>9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5E540B2-166A-D203-F249-96C1A15F15B7}"/>
              </a:ext>
            </a:extLst>
          </p:cNvPr>
          <p:cNvGrpSpPr/>
          <p:nvPr/>
        </p:nvGrpSpPr>
        <p:grpSpPr>
          <a:xfrm>
            <a:off x="5827028" y="1435318"/>
            <a:ext cx="4655442" cy="499689"/>
            <a:chOff x="5827028" y="5812694"/>
            <a:chExt cx="4655442" cy="49968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FE2FD16-7EA5-0B75-E97B-13B3CBF1BB28}"/>
                </a:ext>
              </a:extLst>
            </p:cNvPr>
            <p:cNvSpPr txBox="1"/>
            <p:nvPr/>
          </p:nvSpPr>
          <p:spPr>
            <a:xfrm>
              <a:off x="5827028" y="5812694"/>
              <a:ext cx="2029510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lang="en-GB" sz="3200" b="1" spc="-200" dirty="0"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28</a:t>
              </a: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%</a:t>
              </a:r>
            </a:p>
          </p:txBody>
        </p:sp>
        <p:sp>
          <p:nvSpPr>
            <p:cNvPr id="31" name="Title 6">
              <a:extLst>
                <a:ext uri="{FF2B5EF4-FFF2-40B4-BE49-F238E27FC236}">
                  <a16:creationId xmlns:a16="http://schemas.microsoft.com/office/drawing/2014/main" id="{F97F6F19-9BBA-64E3-49CA-A59042D7C508}"/>
                </a:ext>
              </a:extLst>
            </p:cNvPr>
            <p:cNvSpPr txBox="1">
              <a:spLocks/>
            </p:cNvSpPr>
            <p:nvPr/>
          </p:nvSpPr>
          <p:spPr>
            <a:xfrm>
              <a:off x="6700041" y="5948363"/>
              <a:ext cx="3782429" cy="25648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000"/>
                </a:lnSpc>
              </a:pPr>
              <a:r>
                <a:rPr lang="en-GB" sz="1800" spc="-30" dirty="0">
                  <a:latin typeface="+mn-lt"/>
                </a:rPr>
                <a:t>10 – I had a very good experience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CF153C31-F789-47B9-972C-AC659D03803D}"/>
              </a:ext>
            </a:extLst>
          </p:cNvPr>
          <p:cNvSpPr txBox="1"/>
          <p:nvPr/>
        </p:nvSpPr>
        <p:spPr>
          <a:xfrm>
            <a:off x="8210962" y="4762896"/>
            <a:ext cx="3048483" cy="3579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A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 of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responses were received from </a:t>
            </a:r>
            <a:r>
              <a:rPr lang="en-GB" sz="11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[Trust Name] during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xxxxx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64B5DA4-4764-4687-124F-AFCE0EE55BCB}"/>
              </a:ext>
            </a:extLst>
          </p:cNvPr>
          <p:cNvGrpSpPr/>
          <p:nvPr/>
        </p:nvGrpSpPr>
        <p:grpSpPr>
          <a:xfrm>
            <a:off x="5828472" y="5792714"/>
            <a:ext cx="4228336" cy="499689"/>
            <a:chOff x="5847522" y="1366989"/>
            <a:chExt cx="4228336" cy="49968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9756844-D70D-EDD4-1E49-E28414ADA242}"/>
                </a:ext>
              </a:extLst>
            </p:cNvPr>
            <p:cNvSpPr txBox="1"/>
            <p:nvPr/>
          </p:nvSpPr>
          <p:spPr>
            <a:xfrm>
              <a:off x="5847522" y="1366989"/>
              <a:ext cx="975070" cy="4996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14400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2400"/>
                </a:spcBef>
                <a:spcAft>
                  <a:spcPts val="0"/>
                </a:spcAft>
                <a:buClr>
                  <a:srgbClr val="2F469C"/>
                </a:buClr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-20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/>
                  <a:ea typeface="Segoe UI" panose="020B0502040204020203" pitchFamily="34" charset="0"/>
                  <a:cs typeface="Segoe UI" panose="020B0502040204020203" pitchFamily="34" charset="0"/>
                </a:rPr>
                <a:t>6%</a:t>
              </a:r>
            </a:p>
          </p:txBody>
        </p:sp>
        <p:sp>
          <p:nvSpPr>
            <p:cNvPr id="33" name="Title 6">
              <a:extLst>
                <a:ext uri="{FF2B5EF4-FFF2-40B4-BE49-F238E27FC236}">
                  <a16:creationId xmlns:a16="http://schemas.microsoft.com/office/drawing/2014/main" id="{CF896A72-6B12-9DAE-4C43-DC92AA1FF7DA}"/>
                </a:ext>
              </a:extLst>
            </p:cNvPr>
            <p:cNvSpPr txBox="1">
              <a:spLocks/>
            </p:cNvSpPr>
            <p:nvPr/>
          </p:nvSpPr>
          <p:spPr>
            <a:xfrm>
              <a:off x="6731483" y="1521313"/>
              <a:ext cx="3344375" cy="25648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t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000"/>
                </a:lnSpc>
              </a:pPr>
              <a:r>
                <a:rPr lang="en-GB" sz="1800" spc="-30" dirty="0">
                  <a:solidFill>
                    <a:schemeClr val="accent1"/>
                  </a:solidFill>
                  <a:latin typeface="+mn-lt"/>
                </a:rPr>
                <a:t>0 – I had a very poor experience</a:t>
              </a:r>
            </a:p>
          </p:txBody>
        </p:sp>
      </p:grpSp>
      <p:sp>
        <p:nvSpPr>
          <p:cNvPr id="43" name="Title 6">
            <a:extLst>
              <a:ext uri="{FF2B5EF4-FFF2-40B4-BE49-F238E27FC236}">
                <a16:creationId xmlns:a16="http://schemas.microsoft.com/office/drawing/2014/main" id="{E3D38D23-410F-291D-CA65-97500B34A1B9}"/>
              </a:ext>
            </a:extLst>
          </p:cNvPr>
          <p:cNvSpPr txBox="1">
            <a:spLocks/>
          </p:cNvSpPr>
          <p:nvPr/>
        </p:nvSpPr>
        <p:spPr>
          <a:xfrm>
            <a:off x="2310746" y="4171047"/>
            <a:ext cx="3068644" cy="997196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800"/>
              </a:spcAft>
            </a:pPr>
            <a:r>
              <a:rPr lang="en-GB" sz="2400" dirty="0">
                <a:latin typeface="+mn-lt"/>
              </a:rPr>
              <a:t>Q43. Overall, how was your experience while you were in A&amp;E?</a:t>
            </a:r>
          </a:p>
        </p:txBody>
      </p:sp>
      <p:pic>
        <p:nvPicPr>
          <p:cNvPr id="56" name="Picture 65">
            <a:extLst>
              <a:ext uri="{FF2B5EF4-FFF2-40B4-BE49-F238E27FC236}">
                <a16:creationId xmlns:a16="http://schemas.microsoft.com/office/drawing/2014/main" id="{E4A7C05C-4504-A56D-C716-B3B35B1D57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138179" y="2157988"/>
            <a:ext cx="2512299" cy="251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22053"/>
      </p:ext>
    </p:extLst>
  </p:cSld>
  <p:clrMapOvr>
    <a:masterClrMapping/>
  </p:clrMapOvr>
</p:sld>
</file>

<file path=ppt/theme/theme1.xml><?xml version="1.0" encoding="utf-8"?>
<a:theme xmlns:a="http://schemas.openxmlformats.org/drawingml/2006/main" name="IPSOS - Classical Template - 16x9">
  <a:themeElements>
    <a:clrScheme name="NHS CQC">
      <a:dk1>
        <a:srgbClr val="243673"/>
      </a:dk1>
      <a:lt1>
        <a:srgbClr val="FFFFFF"/>
      </a:lt1>
      <a:dk2>
        <a:srgbClr val="2E292A"/>
      </a:dk2>
      <a:lt2>
        <a:srgbClr val="E6EDEE"/>
      </a:lt2>
      <a:accent1>
        <a:srgbClr val="0071CE"/>
      </a:accent1>
      <a:accent2>
        <a:srgbClr val="0071CE"/>
      </a:accent2>
      <a:accent3>
        <a:srgbClr val="BD0475"/>
      </a:accent3>
      <a:accent4>
        <a:srgbClr val="5EC000"/>
      </a:accent4>
      <a:accent5>
        <a:srgbClr val="00A799"/>
      </a:accent5>
      <a:accent6>
        <a:srgbClr val="5EC000"/>
      </a:accent6>
      <a:hlink>
        <a:srgbClr val="243673"/>
      </a:hlink>
      <a:folHlink>
        <a:srgbClr val="FC8400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mponents_2022_v1.0.potx" id="{389E82C6-5679-4D9D-8D41-3A76692D7955}" vid="{8EA185C4-E2CF-47BD-B6CA-10AD2313D1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12229</TotalTime>
  <Words>793</Words>
  <Application>Microsoft Office PowerPoint</Application>
  <PresentationFormat>Widescreen</PresentationFormat>
  <Paragraphs>128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HelveticaNeueLT Std Lt Cn</vt:lpstr>
      <vt:lpstr>Segoe UI</vt:lpstr>
      <vt:lpstr>IPSOS - Classical Template - 16x9</vt:lpstr>
      <vt:lpstr>2024 Urgent &amp; Emergency Care Survey</vt:lpstr>
      <vt:lpstr>2024 Urgent &amp; Emergency Care Survey</vt:lpstr>
      <vt:lpstr>2024 Urgent &amp; Emergency Care Survey</vt:lpstr>
      <vt:lpstr>2024 Urgent &amp; Emergency Care Survey</vt:lpstr>
      <vt:lpstr>2024 Urgent &amp; Emergency Care Survey</vt:lpstr>
      <vt:lpstr>2024 Urgent &amp; Emergency Care Survey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Brown</dc:creator>
  <cp:lastModifiedBy>Nene Ibokessien</cp:lastModifiedBy>
  <cp:revision>66</cp:revision>
  <dcterms:created xsi:type="dcterms:W3CDTF">2023-03-28T12:51:33Z</dcterms:created>
  <dcterms:modified xsi:type="dcterms:W3CDTF">2024-11-21T12:31:43Z</dcterms:modified>
</cp:coreProperties>
</file>